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8" r:id="rId3"/>
    <p:sldId id="269" r:id="rId4"/>
    <p:sldId id="270" r:id="rId5"/>
    <p:sldId id="271" r:id="rId6"/>
    <p:sldId id="272" r:id="rId7"/>
    <p:sldId id="273" r:id="rId8"/>
    <p:sldId id="274" r:id="rId9"/>
    <p:sldId id="275" r:id="rId10"/>
    <p:sldId id="276" r:id="rId11"/>
    <p:sldId id="277" r:id="rId12"/>
    <p:sldId id="278" r:id="rId13"/>
    <p:sldId id="279" r:id="rId14"/>
    <p:sldId id="281" r:id="rId15"/>
    <p:sldId id="282" r:id="rId16"/>
    <p:sldId id="280" r:id="rId17"/>
    <p:sldId id="283" r:id="rId18"/>
    <p:sldId id="284" r:id="rId19"/>
    <p:sldId id="285" r:id="rId20"/>
    <p:sldId id="286" r:id="rId21"/>
    <p:sldId id="287" r:id="rId22"/>
    <p:sldId id="288" r:id="rId23"/>
    <p:sldId id="289" r:id="rId24"/>
    <p:sldId id="291" r:id="rId25"/>
    <p:sldId id="290" r:id="rId26"/>
    <p:sldId id="292" r:id="rId27"/>
    <p:sldId id="293" r:id="rId28"/>
    <p:sldId id="294" r:id="rId29"/>
    <p:sldId id="295" r:id="rId30"/>
    <p:sldId id="296" r:id="rId31"/>
    <p:sldId id="297" r:id="rId32"/>
    <p:sldId id="298" r:id="rId33"/>
    <p:sldId id="299" r:id="rId34"/>
    <p:sldId id="265" r:id="rId35"/>
    <p:sldId id="300" r:id="rId36"/>
    <p:sldId id="301" r:id="rId37"/>
    <p:sldId id="302" r:id="rId38"/>
    <p:sldId id="303" r:id="rId39"/>
    <p:sldId id="304" r:id="rId40"/>
    <p:sldId id="306" r:id="rId41"/>
    <p:sldId id="307" r:id="rId42"/>
    <p:sldId id="305" r:id="rId43"/>
    <p:sldId id="266" r:id="rId44"/>
    <p:sldId id="267" r:id="rId45"/>
    <p:sldId id="257" r:id="rId46"/>
    <p:sldId id="261" r:id="rId47"/>
    <p:sldId id="262" r:id="rId48"/>
    <p:sldId id="263" r:id="rId49"/>
    <p:sldId id="264"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2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130D3BD-0B17-47B9-BDF0-3F0371FC1AC5}" type="datetimeFigureOut">
              <a:rPr lang="bg-BG" smtClean="0"/>
              <a:t>20.7.2018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DE7D8F3-9AEF-4C54-8A3D-D9BF340A6E61}" type="slidenum">
              <a:rPr lang="bg-BG" smtClean="0"/>
              <a:t>‹#›</a:t>
            </a:fld>
            <a:endParaRPr lang="bg-BG"/>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466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130D3BD-0B17-47B9-BDF0-3F0371FC1AC5}" type="datetimeFigureOut">
              <a:rPr lang="bg-BG" smtClean="0"/>
              <a:t>20.7.2018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3165168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130D3BD-0B17-47B9-BDF0-3F0371FC1AC5}" type="datetimeFigureOut">
              <a:rPr lang="bg-BG" smtClean="0"/>
              <a:t>20.7.2018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5924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130D3BD-0B17-47B9-BDF0-3F0371FC1AC5}" type="datetimeFigureOut">
              <a:rPr lang="bg-BG" smtClean="0"/>
              <a:t>20.7.2018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1556330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130D3BD-0B17-47B9-BDF0-3F0371FC1AC5}" type="datetimeFigureOut">
              <a:rPr lang="bg-BG" smtClean="0"/>
              <a:t>20.7.2018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DE7D8F3-9AEF-4C54-8A3D-D9BF340A6E61}" type="slidenum">
              <a:rPr lang="bg-BG" smtClean="0"/>
              <a:t>‹#›</a:t>
            </a:fld>
            <a:endParaRPr lang="bg-BG"/>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56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130D3BD-0B17-47B9-BDF0-3F0371FC1AC5}" type="datetimeFigureOut">
              <a:rPr lang="bg-BG" smtClean="0"/>
              <a:t>20.7.2018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64896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130D3BD-0B17-47B9-BDF0-3F0371FC1AC5}" type="datetimeFigureOut">
              <a:rPr lang="bg-BG" smtClean="0"/>
              <a:t>20.7.2018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2121852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130D3BD-0B17-47B9-BDF0-3F0371FC1AC5}" type="datetimeFigureOut">
              <a:rPr lang="bg-BG" smtClean="0"/>
              <a:t>20.7.2018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2565209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130D3BD-0B17-47B9-BDF0-3F0371FC1AC5}" type="datetimeFigureOut">
              <a:rPr lang="bg-BG" smtClean="0"/>
              <a:t>20.7.2018 г.</a:t>
            </a:fld>
            <a:endParaRPr lang="bg-BG"/>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bg-BG"/>
          </a:p>
        </p:txBody>
      </p:sp>
      <p:sp>
        <p:nvSpPr>
          <p:cNvPr id="9" name="Slide Number Placeholder 8"/>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1592994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130D3BD-0B17-47B9-BDF0-3F0371FC1AC5}" type="datetimeFigureOut">
              <a:rPr lang="bg-BG" smtClean="0"/>
              <a:t>20.7.2018 г.</a:t>
            </a:fld>
            <a:endParaRPr lang="bg-BG"/>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bg-BG"/>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DE7D8F3-9AEF-4C54-8A3D-D9BF340A6E61}" type="slidenum">
              <a:rPr lang="bg-BG" smtClean="0"/>
              <a:t>‹#›</a:t>
            </a:fld>
            <a:endParaRPr lang="bg-BG"/>
          </a:p>
        </p:txBody>
      </p:sp>
    </p:spTree>
    <p:extLst>
      <p:ext uri="{BB962C8B-B14F-4D97-AF65-F5344CB8AC3E}">
        <p14:creationId xmlns:p14="http://schemas.microsoft.com/office/powerpoint/2010/main" val="3293430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1130D3BD-0B17-47B9-BDF0-3F0371FC1AC5}" type="datetimeFigureOut">
              <a:rPr lang="bg-BG" smtClean="0"/>
              <a:t>20.7.2018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7DE7D8F3-9AEF-4C54-8A3D-D9BF340A6E61}" type="slidenum">
              <a:rPr lang="bg-BG" smtClean="0"/>
              <a:t>‹#›</a:t>
            </a:fld>
            <a:endParaRPr lang="bg-BG"/>
          </a:p>
        </p:txBody>
      </p:sp>
    </p:spTree>
    <p:extLst>
      <p:ext uri="{BB962C8B-B14F-4D97-AF65-F5344CB8AC3E}">
        <p14:creationId xmlns:p14="http://schemas.microsoft.com/office/powerpoint/2010/main" val="2889907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130D3BD-0B17-47B9-BDF0-3F0371FC1AC5}" type="datetimeFigureOut">
              <a:rPr lang="bg-BG" smtClean="0"/>
              <a:t>20.7.2018 г.</a:t>
            </a:fld>
            <a:endParaRPr lang="bg-BG"/>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bg-BG"/>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DE7D8F3-9AEF-4C54-8A3D-D9BF340A6E61}" type="slidenum">
              <a:rPr lang="bg-BG" smtClean="0"/>
              <a:t>‹#›</a:t>
            </a:fld>
            <a:endParaRPr lang="bg-BG"/>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130249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bg.mlp-book.com/fulldemo/s3LAkBy2Zv-859/185"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758952"/>
            <a:ext cx="10058400" cy="2161229"/>
          </a:xfrm>
        </p:spPr>
        <p:txBody>
          <a:bodyPr>
            <a:noAutofit/>
          </a:bodyPr>
          <a:lstStyle/>
          <a:p>
            <a:pPr algn="ctr"/>
            <a:r>
              <a:rPr lang="ru-RU" sz="4400" dirty="0">
                <a:latin typeface="Times New Roman" panose="02020603050405020304" pitchFamily="18" charset="0"/>
                <a:ea typeface="Times New Roman" panose="02020603050405020304" pitchFamily="18" charset="0"/>
              </a:rPr>
              <a:t>СЪВРЕМЕННИ МЕТОДИЧЕСКИ НАСОКИ В ОБУЧЕНИЕТО ПО МАТЕМАТИКА И ИНФОРМАТИКА</a:t>
            </a:r>
            <a:endParaRPr lang="bg-BG" sz="4400" dirty="0"/>
          </a:p>
        </p:txBody>
      </p:sp>
    </p:spTree>
    <p:extLst>
      <p:ext uri="{BB962C8B-B14F-4D97-AF65-F5344CB8AC3E}">
        <p14:creationId xmlns:p14="http://schemas.microsoft.com/office/powerpoint/2010/main" val="15317236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достъпност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200" dirty="0">
                <a:solidFill>
                  <a:schemeClr val="tx1"/>
                </a:solidFill>
              </a:rPr>
              <a:t>II. </a:t>
            </a:r>
            <a:r>
              <a:rPr lang="bg-BG" sz="2200" dirty="0" smtClean="0">
                <a:solidFill>
                  <a:schemeClr val="tx1"/>
                </a:solidFill>
              </a:rPr>
              <a:t>Дидактически </a:t>
            </a:r>
            <a:r>
              <a:rPr lang="bg-BG" sz="2200" dirty="0">
                <a:solidFill>
                  <a:schemeClr val="tx1"/>
                </a:solidFill>
              </a:rPr>
              <a:t>правила за достъпност </a:t>
            </a:r>
            <a:endParaRPr lang="en-US" sz="2200" dirty="0" smtClean="0">
              <a:solidFill>
                <a:schemeClr val="tx1"/>
              </a:solidFill>
            </a:endParaRPr>
          </a:p>
          <a:p>
            <a:pPr algn="just"/>
            <a:r>
              <a:rPr lang="bg-BG" sz="2200" b="1" dirty="0">
                <a:solidFill>
                  <a:schemeClr val="tx1"/>
                </a:solidFill>
              </a:rPr>
              <a:t>1. От лекото към трудното </a:t>
            </a:r>
            <a:r>
              <a:rPr lang="bg-BG" sz="2200" dirty="0">
                <a:solidFill>
                  <a:schemeClr val="tx1"/>
                </a:solidFill>
              </a:rPr>
              <a:t>– т.е. постепенен преход от добре известни усвоени знания към усвояване на знания, предизвикващи затруднения у учениците и изискващи повече интелектуални и емоционални усилия. </a:t>
            </a:r>
          </a:p>
          <a:p>
            <a:pPr>
              <a:spcAft>
                <a:spcPts val="0"/>
              </a:spcAft>
            </a:pPr>
            <a:r>
              <a:rPr lang="bg-BG" sz="2200" b="1" dirty="0">
                <a:solidFill>
                  <a:schemeClr val="tx1"/>
                </a:solidFill>
              </a:rPr>
              <a:t>2. От известното към неизвестното </a:t>
            </a:r>
            <a:r>
              <a:rPr lang="bg-BG" sz="2200" dirty="0">
                <a:solidFill>
                  <a:schemeClr val="tx1"/>
                </a:solidFill>
              </a:rPr>
              <a:t>– изисква се добро познаване на знанията и жизнения опит, притежавани от учениците. </a:t>
            </a:r>
          </a:p>
          <a:p>
            <a:pPr>
              <a:spcAft>
                <a:spcPts val="0"/>
              </a:spcAft>
            </a:pPr>
            <a:r>
              <a:rPr lang="bg-BG" sz="2200" b="1" dirty="0">
                <a:solidFill>
                  <a:schemeClr val="tx1"/>
                </a:solidFill>
              </a:rPr>
              <a:t>3. От простото към сложното </a:t>
            </a:r>
            <a:r>
              <a:rPr lang="bg-BG" sz="2200" dirty="0">
                <a:solidFill>
                  <a:schemeClr val="tx1"/>
                </a:solidFill>
              </a:rPr>
              <a:t>– изисква обучението да започне с по-елементарни понятия, </a:t>
            </a:r>
            <a:r>
              <a:rPr lang="bg-BG" sz="2200" dirty="0" smtClean="0">
                <a:solidFill>
                  <a:schemeClr val="tx1"/>
                </a:solidFill>
              </a:rPr>
              <a:t>обобщения</a:t>
            </a:r>
            <a:r>
              <a:rPr lang="bg-BG" sz="2200" dirty="0">
                <a:solidFill>
                  <a:schemeClr val="tx1"/>
                </a:solidFill>
              </a:rPr>
              <a:t>, факти и постепенно да се преминава към по-сложен </a:t>
            </a:r>
            <a:r>
              <a:rPr lang="bg-BG" sz="2200" dirty="0" smtClean="0">
                <a:solidFill>
                  <a:schemeClr val="tx1"/>
                </a:solidFill>
              </a:rPr>
              <a:t>материал</a:t>
            </a:r>
            <a:r>
              <a:rPr lang="en-US" sz="2200" dirty="0" smtClean="0">
                <a:solidFill>
                  <a:schemeClr val="tx1"/>
                </a:solidFill>
              </a:rPr>
              <a:t>.</a:t>
            </a:r>
          </a:p>
          <a:p>
            <a:pPr>
              <a:spcAft>
                <a:spcPts val="0"/>
              </a:spcAft>
            </a:pPr>
            <a:r>
              <a:rPr lang="ru-RU" sz="2200" b="1" dirty="0">
                <a:solidFill>
                  <a:schemeClr val="tx1"/>
                </a:solidFill>
              </a:rPr>
              <a:t>4. От близкото към далечното </a:t>
            </a:r>
            <a:r>
              <a:rPr lang="ru-RU" sz="2200" dirty="0">
                <a:solidFill>
                  <a:schemeClr val="tx1"/>
                </a:solidFill>
              </a:rPr>
              <a:t>– изисква постепенно разширяване кръгозора на учениците. В случая понятието близко се разглежда в познавателния му смисъл. </a:t>
            </a:r>
            <a:endParaRPr lang="bg-BG" sz="2200" dirty="0">
              <a:solidFill>
                <a:schemeClr val="tx1"/>
              </a:solidFill>
            </a:endParaRPr>
          </a:p>
        </p:txBody>
      </p:sp>
    </p:spTree>
    <p:extLst>
      <p:ext uri="{BB962C8B-B14F-4D97-AF65-F5344CB8AC3E}">
        <p14:creationId xmlns:p14="http://schemas.microsoft.com/office/powerpoint/2010/main" val="425013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системност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I</a:t>
            </a:r>
            <a:r>
              <a:rPr lang="bg-BG" sz="2400" b="1" dirty="0">
                <a:solidFill>
                  <a:schemeClr val="tx1"/>
                </a:solidFill>
              </a:rPr>
              <a:t>. </a:t>
            </a:r>
            <a:r>
              <a:rPr lang="bg-BG" sz="2400" b="1" dirty="0" smtClean="0">
                <a:solidFill>
                  <a:schemeClr val="tx1"/>
                </a:solidFill>
              </a:rPr>
              <a:t>Същност</a:t>
            </a:r>
            <a:endParaRPr lang="en-US" sz="2400" b="1" dirty="0" smtClean="0">
              <a:solidFill>
                <a:schemeClr val="tx1"/>
              </a:solidFill>
            </a:endParaRPr>
          </a:p>
          <a:p>
            <a:pPr algn="just"/>
            <a:r>
              <a:rPr lang="ru-RU" sz="2400" dirty="0">
                <a:solidFill>
                  <a:schemeClr val="tx1"/>
                </a:solidFill>
              </a:rPr>
              <a:t>Състои се в усвояването на знанията, уменията и навиците в определена логическа връзка, в която водещо значение имат съществените признаци на предмети и явленията и тяхната съвкупност представлява цялостна система . </a:t>
            </a:r>
          </a:p>
          <a:p>
            <a:pPr algn="just"/>
            <a:r>
              <a:rPr lang="ru-RU" sz="2400" dirty="0">
                <a:solidFill>
                  <a:schemeClr val="tx1"/>
                </a:solidFill>
              </a:rPr>
              <a:t>Този принцип изисква новоусвоените понятия от учениците да заемат своето логическо място в системата от познания, които те вече имат. </a:t>
            </a:r>
          </a:p>
          <a:p>
            <a:pPr algn="just"/>
            <a:endParaRPr lang="en-US" sz="2200" dirty="0" smtClean="0">
              <a:solidFill>
                <a:schemeClr val="tx1"/>
              </a:solidFill>
            </a:endParaRPr>
          </a:p>
        </p:txBody>
      </p:sp>
    </p:spTree>
    <p:extLst>
      <p:ext uri="{BB962C8B-B14F-4D97-AF65-F5344CB8AC3E}">
        <p14:creationId xmlns:p14="http://schemas.microsoft.com/office/powerpoint/2010/main" val="4244417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ru-RU" sz="4400" b="1" i="1" dirty="0"/>
              <a:t>Принцип за трайност на знанията и уменията </a:t>
            </a:r>
            <a:endParaRPr lang="bg-BG" sz="4400" b="1" i="1" dirty="0"/>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I</a:t>
            </a:r>
            <a:r>
              <a:rPr lang="bg-BG" sz="2400" b="1" dirty="0">
                <a:solidFill>
                  <a:schemeClr val="tx1"/>
                </a:solidFill>
              </a:rPr>
              <a:t>. </a:t>
            </a:r>
            <a:r>
              <a:rPr lang="bg-BG" sz="2400" b="1" dirty="0" smtClean="0">
                <a:solidFill>
                  <a:schemeClr val="tx1"/>
                </a:solidFill>
              </a:rPr>
              <a:t>Същност</a:t>
            </a:r>
            <a:endParaRPr lang="en-US" sz="2400" b="1" dirty="0" smtClean="0">
              <a:solidFill>
                <a:schemeClr val="tx1"/>
              </a:solidFill>
            </a:endParaRPr>
          </a:p>
          <a:p>
            <a:pPr algn="just"/>
            <a:r>
              <a:rPr lang="ru-RU" sz="2400" dirty="0">
                <a:solidFill>
                  <a:schemeClr val="tx1"/>
                </a:solidFill>
              </a:rPr>
              <a:t>Този принцип изисква усвояването на знанията, уменията и навиците да се отличава със задълбоченост и трайност, учениците да могат да възпроизвеждат и прилагат в различни </a:t>
            </a:r>
            <a:r>
              <a:rPr lang="ru-RU" sz="2400" dirty="0" smtClean="0">
                <a:solidFill>
                  <a:schemeClr val="tx1"/>
                </a:solidFill>
              </a:rPr>
              <a:t>ситуации </a:t>
            </a:r>
            <a:r>
              <a:rPr lang="ru-RU" sz="2400" dirty="0">
                <a:solidFill>
                  <a:schemeClr val="tx1"/>
                </a:solidFill>
              </a:rPr>
              <a:t>същественото от изучения материал. </a:t>
            </a:r>
            <a:endParaRPr lang="ru-RU" sz="2400" dirty="0" smtClean="0">
              <a:solidFill>
                <a:schemeClr val="tx1"/>
              </a:solidFill>
            </a:endParaRPr>
          </a:p>
          <a:p>
            <a:pPr algn="just"/>
            <a:r>
              <a:rPr lang="en-US" sz="2400" b="1" dirty="0">
                <a:solidFill>
                  <a:schemeClr val="tx1"/>
                </a:solidFill>
              </a:rPr>
              <a:t>II. </a:t>
            </a:r>
            <a:r>
              <a:rPr lang="bg-BG" sz="2400" b="1" dirty="0" smtClean="0">
                <a:solidFill>
                  <a:schemeClr val="tx1"/>
                </a:solidFill>
              </a:rPr>
              <a:t>Реализиране </a:t>
            </a:r>
            <a:r>
              <a:rPr lang="bg-BG" sz="2400" b="1" dirty="0">
                <a:solidFill>
                  <a:schemeClr val="tx1"/>
                </a:solidFill>
              </a:rPr>
              <a:t>на </a:t>
            </a:r>
            <a:r>
              <a:rPr lang="bg-BG" sz="2400" b="1" dirty="0" smtClean="0">
                <a:solidFill>
                  <a:schemeClr val="tx1"/>
                </a:solidFill>
              </a:rPr>
              <a:t>трайността </a:t>
            </a:r>
          </a:p>
          <a:p>
            <a:pPr algn="just">
              <a:lnSpc>
                <a:spcPct val="100000"/>
              </a:lnSpc>
              <a:spcBef>
                <a:spcPts val="0"/>
              </a:spcBef>
              <a:spcAft>
                <a:spcPts val="0"/>
              </a:spcAft>
              <a:buFont typeface="Wingdings" panose="05000000000000000000" pitchFamily="2" charset="2"/>
              <a:buChar char="ü"/>
            </a:pPr>
            <a:r>
              <a:rPr lang="ru-RU" sz="2400" dirty="0">
                <a:solidFill>
                  <a:schemeClr val="tx1"/>
                </a:solidFill>
              </a:rPr>
              <a:t>Повтаряният учебен материал да се раздели на структурни смислови части. </a:t>
            </a:r>
            <a:endParaRPr lang="ru-RU" sz="2400" dirty="0" smtClean="0">
              <a:solidFill>
                <a:schemeClr val="tx1"/>
              </a:solidFill>
            </a:endParaRPr>
          </a:p>
          <a:p>
            <a:pPr algn="just">
              <a:lnSpc>
                <a:spcPct val="100000"/>
              </a:lnSpc>
              <a:spcBef>
                <a:spcPts val="0"/>
              </a:spcBef>
              <a:spcAft>
                <a:spcPts val="0"/>
              </a:spcAft>
              <a:buFont typeface="Wingdings" panose="05000000000000000000" pitchFamily="2" charset="2"/>
              <a:buChar char="ü"/>
            </a:pPr>
            <a:r>
              <a:rPr lang="bg-BG" sz="2400" dirty="0" smtClean="0">
                <a:solidFill>
                  <a:schemeClr val="tx1"/>
                </a:solidFill>
              </a:rPr>
              <a:t>Запомненият </a:t>
            </a:r>
            <a:r>
              <a:rPr lang="bg-BG" sz="2400" dirty="0">
                <a:solidFill>
                  <a:schemeClr val="tx1"/>
                </a:solidFill>
              </a:rPr>
              <a:t>материал да се свърже със стари </a:t>
            </a:r>
            <a:r>
              <a:rPr lang="bg-BG" sz="2400" dirty="0" smtClean="0">
                <a:solidFill>
                  <a:schemeClr val="tx1"/>
                </a:solidFill>
              </a:rPr>
              <a:t>знания.</a:t>
            </a:r>
          </a:p>
          <a:p>
            <a:pPr algn="just">
              <a:lnSpc>
                <a:spcPct val="100000"/>
              </a:lnSpc>
              <a:spcBef>
                <a:spcPts val="0"/>
              </a:spcBef>
              <a:spcAft>
                <a:spcPts val="0"/>
              </a:spcAft>
              <a:buFont typeface="Wingdings" panose="05000000000000000000" pitchFamily="2" charset="2"/>
              <a:buChar char="ü"/>
            </a:pPr>
            <a:r>
              <a:rPr lang="ru-RU" sz="2400" dirty="0">
                <a:solidFill>
                  <a:schemeClr val="tx1"/>
                </a:solidFill>
              </a:rPr>
              <a:t>При повторението се активизира </a:t>
            </a:r>
            <a:r>
              <a:rPr lang="ru-RU" sz="2400" dirty="0" smtClean="0">
                <a:solidFill>
                  <a:schemeClr val="tx1"/>
                </a:solidFill>
              </a:rPr>
              <a:t>мисълта, </a:t>
            </a:r>
            <a:r>
              <a:rPr lang="ru-RU" sz="2400" dirty="0">
                <a:solidFill>
                  <a:schemeClr val="tx1"/>
                </a:solidFill>
              </a:rPr>
              <a:t>като се използват </a:t>
            </a:r>
            <a:r>
              <a:rPr lang="ru-RU" sz="2400" dirty="0" smtClean="0">
                <a:solidFill>
                  <a:schemeClr val="tx1"/>
                </a:solidFill>
              </a:rPr>
              <a:t>въпроси, сравнение, </a:t>
            </a:r>
            <a:r>
              <a:rPr lang="ru-RU" sz="2400" dirty="0">
                <a:solidFill>
                  <a:schemeClr val="tx1"/>
                </a:solidFill>
              </a:rPr>
              <a:t>анализът, синтезът, класификацията и обобщението . </a:t>
            </a:r>
            <a:endParaRPr lang="ru-RU" sz="2400" dirty="0" smtClean="0">
              <a:solidFill>
                <a:schemeClr val="tx1"/>
              </a:solidFill>
            </a:endParaRPr>
          </a:p>
          <a:p>
            <a:pPr algn="just">
              <a:lnSpc>
                <a:spcPct val="100000"/>
              </a:lnSpc>
              <a:spcBef>
                <a:spcPts val="0"/>
              </a:spcBef>
              <a:spcAft>
                <a:spcPts val="0"/>
              </a:spcAft>
              <a:buFont typeface="Wingdings" panose="05000000000000000000" pitchFamily="2" charset="2"/>
              <a:buChar char="ü"/>
            </a:pPr>
            <a:r>
              <a:rPr lang="ru-RU" sz="2400" dirty="0">
                <a:solidFill>
                  <a:schemeClr val="tx1"/>
                </a:solidFill>
              </a:rPr>
              <a:t>Прилагане на разнообразни методи, форми и подходи. </a:t>
            </a:r>
            <a:endParaRPr lang="ru-RU" sz="2400" dirty="0" smtClean="0">
              <a:solidFill>
                <a:schemeClr val="tx1"/>
              </a:solidFill>
            </a:endParaRPr>
          </a:p>
          <a:p>
            <a:pPr algn="just">
              <a:lnSpc>
                <a:spcPct val="100000"/>
              </a:lnSpc>
              <a:spcBef>
                <a:spcPts val="0"/>
              </a:spcBef>
              <a:spcAft>
                <a:spcPts val="0"/>
              </a:spcAft>
              <a:buFont typeface="Wingdings" panose="05000000000000000000" pitchFamily="2" charset="2"/>
              <a:buChar char="ü"/>
            </a:pPr>
            <a:r>
              <a:rPr lang="bg-BG" sz="2400" dirty="0">
                <a:solidFill>
                  <a:schemeClr val="tx1"/>
                </a:solidFill>
              </a:rPr>
              <a:t>Поставяне на самостоятелни работи, изискващи творчески подход при прилагане на знанията</a:t>
            </a:r>
            <a:endParaRPr lang="en-US" sz="2400" dirty="0">
              <a:solidFill>
                <a:schemeClr val="tx1"/>
              </a:solidFill>
            </a:endParaRPr>
          </a:p>
        </p:txBody>
      </p:sp>
    </p:spTree>
    <p:extLst>
      <p:ext uri="{BB962C8B-B14F-4D97-AF65-F5344CB8AC3E}">
        <p14:creationId xmlns:p14="http://schemas.microsoft.com/office/powerpoint/2010/main" val="594759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fontScale="90000"/>
          </a:bodyPr>
          <a:lstStyle/>
          <a:p>
            <a:r>
              <a:rPr lang="bg-BG" b="1" i="1" dirty="0"/>
              <a:t>Принцип за връзка на теорията с практиката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I</a:t>
            </a:r>
            <a:r>
              <a:rPr lang="bg-BG" sz="2400" b="1" dirty="0">
                <a:solidFill>
                  <a:schemeClr val="tx1"/>
                </a:solidFill>
              </a:rPr>
              <a:t>. </a:t>
            </a:r>
            <a:r>
              <a:rPr lang="bg-BG" sz="2400" b="1" dirty="0" smtClean="0">
                <a:solidFill>
                  <a:schemeClr val="tx1"/>
                </a:solidFill>
              </a:rPr>
              <a:t>Същност</a:t>
            </a:r>
            <a:endParaRPr lang="en-US" sz="2400" b="1" dirty="0" smtClean="0">
              <a:solidFill>
                <a:schemeClr val="tx1"/>
              </a:solidFill>
            </a:endParaRPr>
          </a:p>
          <a:p>
            <a:r>
              <a:rPr lang="bg-BG" sz="2200" dirty="0">
                <a:solidFill>
                  <a:schemeClr val="tx1"/>
                </a:solidFill>
              </a:rPr>
              <a:t>В </a:t>
            </a:r>
            <a:r>
              <a:rPr lang="bg-BG" sz="2200" dirty="0" smtClean="0">
                <a:solidFill>
                  <a:schemeClr val="tx1"/>
                </a:solidFill>
              </a:rPr>
              <a:t>обучението, този </a:t>
            </a:r>
            <a:r>
              <a:rPr lang="bg-BG" sz="2200" dirty="0">
                <a:solidFill>
                  <a:schemeClr val="tx1"/>
                </a:solidFill>
              </a:rPr>
              <a:t>принцип заема съществено място в системата от дидактически принципи. </a:t>
            </a:r>
            <a:r>
              <a:rPr lang="bg-BG" sz="2200" dirty="0" smtClean="0">
                <a:solidFill>
                  <a:schemeClr val="tx1"/>
                </a:solidFill>
              </a:rPr>
              <a:t> </a:t>
            </a:r>
            <a:r>
              <a:rPr lang="bg-BG" sz="2200" dirty="0">
                <a:solidFill>
                  <a:schemeClr val="tx1"/>
                </a:solidFill>
              </a:rPr>
              <a:t>Принципът е свързан с реализацията на принципите за съзнателност, активност, достъпност, системност, </a:t>
            </a:r>
            <a:r>
              <a:rPr lang="bg-BG" sz="2200" dirty="0" smtClean="0">
                <a:solidFill>
                  <a:schemeClr val="tx1"/>
                </a:solidFill>
              </a:rPr>
              <a:t>индивидуален </a:t>
            </a:r>
            <a:r>
              <a:rPr lang="bg-BG" sz="2200" dirty="0">
                <a:solidFill>
                  <a:schemeClr val="tx1"/>
                </a:solidFill>
              </a:rPr>
              <a:t>подход, нагледност. </a:t>
            </a:r>
            <a:endParaRPr lang="bg-BG" sz="2200" dirty="0" smtClean="0">
              <a:solidFill>
                <a:schemeClr val="tx1"/>
              </a:solidFill>
            </a:endParaRPr>
          </a:p>
          <a:p>
            <a:r>
              <a:rPr lang="en-US" sz="2200" b="1" dirty="0" smtClean="0">
                <a:solidFill>
                  <a:schemeClr val="tx1"/>
                </a:solidFill>
              </a:rPr>
              <a:t>II. </a:t>
            </a:r>
            <a:r>
              <a:rPr lang="ru-RU" sz="2200" b="1" dirty="0" smtClean="0">
                <a:solidFill>
                  <a:schemeClr val="tx1"/>
                </a:solidFill>
              </a:rPr>
              <a:t>Реализация </a:t>
            </a:r>
            <a:r>
              <a:rPr lang="ru-RU" sz="2200" b="1" dirty="0">
                <a:solidFill>
                  <a:schemeClr val="tx1"/>
                </a:solidFill>
              </a:rPr>
              <a:t>на </a:t>
            </a:r>
            <a:r>
              <a:rPr lang="ru-RU" sz="2200" b="1" dirty="0" smtClean="0">
                <a:solidFill>
                  <a:schemeClr val="tx1"/>
                </a:solidFill>
              </a:rPr>
              <a:t>принципа</a:t>
            </a:r>
            <a:endParaRPr lang="ru-RU" sz="2200" b="1" dirty="0">
              <a:solidFill>
                <a:schemeClr val="tx1"/>
              </a:solidFill>
            </a:endParaRPr>
          </a:p>
          <a:p>
            <a:r>
              <a:rPr lang="ru-RU" sz="2200" dirty="0">
                <a:solidFill>
                  <a:schemeClr val="tx1"/>
                </a:solidFill>
              </a:rPr>
              <a:t>1. Използване на задачи с конкретно практическо приложение от ежедневието на учениците.</a:t>
            </a:r>
          </a:p>
          <a:p>
            <a:r>
              <a:rPr lang="ru-RU" sz="2200" dirty="0">
                <a:solidFill>
                  <a:schemeClr val="tx1"/>
                </a:solidFill>
              </a:rPr>
              <a:t>2. При въвеждане на понятия и процеси да се използват подходящи аналогии от ежедневието или други учебни дисциплини.</a:t>
            </a:r>
          </a:p>
          <a:p>
            <a:r>
              <a:rPr lang="ru-RU" sz="2200" dirty="0">
                <a:solidFill>
                  <a:schemeClr val="tx1"/>
                </a:solidFill>
              </a:rPr>
              <a:t>3. Разработване на проекти по зададена тема. </a:t>
            </a:r>
          </a:p>
          <a:p>
            <a:endParaRPr lang="en-US" sz="2200" dirty="0">
              <a:solidFill>
                <a:schemeClr val="tx1"/>
              </a:solidFill>
            </a:endParaRPr>
          </a:p>
        </p:txBody>
      </p:sp>
    </p:spTree>
    <p:extLst>
      <p:ext uri="{BB962C8B-B14F-4D97-AF65-F5344CB8AC3E}">
        <p14:creationId xmlns:p14="http://schemas.microsoft.com/office/powerpoint/2010/main" val="4228844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b="1" i="1" dirty="0"/>
              <a:t>ОБЩИ МЕТОДИ ЗА ОБУЧЕНИЕ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ru-RU" sz="2400" b="1" dirty="0" smtClean="0">
                <a:solidFill>
                  <a:schemeClr val="tx1"/>
                </a:solidFill>
              </a:rPr>
              <a:t>Класификация</a:t>
            </a:r>
            <a:r>
              <a:rPr lang="en-US" sz="2400" b="1" dirty="0" smtClean="0">
                <a:solidFill>
                  <a:schemeClr val="tx1"/>
                </a:solidFill>
              </a:rPr>
              <a:t>:</a:t>
            </a:r>
          </a:p>
          <a:p>
            <a:pPr algn="just"/>
            <a:r>
              <a:rPr lang="ru-RU" sz="2400" b="1" dirty="0" smtClean="0">
                <a:solidFill>
                  <a:schemeClr val="tx1"/>
                </a:solidFill>
              </a:rPr>
              <a:t>Методи </a:t>
            </a:r>
            <a:r>
              <a:rPr lang="ru-RU" sz="2400" b="1" dirty="0">
                <a:solidFill>
                  <a:schemeClr val="tx1"/>
                </a:solidFill>
              </a:rPr>
              <a:t>за организация и осъществяване на учебно-познавателната дейност: </a:t>
            </a:r>
          </a:p>
          <a:p>
            <a:pPr algn="just"/>
            <a:r>
              <a:rPr lang="ru-RU" sz="2400" dirty="0">
                <a:solidFill>
                  <a:schemeClr val="tx1"/>
                </a:solidFill>
              </a:rPr>
              <a:t>•	по източника на информация: словесни, нагледни, практически; </a:t>
            </a:r>
          </a:p>
          <a:p>
            <a:pPr algn="just"/>
            <a:r>
              <a:rPr lang="ru-RU" sz="2400" dirty="0">
                <a:solidFill>
                  <a:schemeClr val="tx1"/>
                </a:solidFill>
              </a:rPr>
              <a:t>•	по логиката на преподаване и възприемане на информацията- индуктивни, дедуктивни, аналитични,систематични; </a:t>
            </a:r>
          </a:p>
          <a:p>
            <a:pPr algn="just"/>
            <a:r>
              <a:rPr lang="ru-RU" sz="2400" dirty="0">
                <a:solidFill>
                  <a:schemeClr val="tx1"/>
                </a:solidFill>
              </a:rPr>
              <a:t>•	по степен на самостоятелно мислене на учениците - репродуктивни и изследователски; </a:t>
            </a:r>
          </a:p>
          <a:p>
            <a:pPr algn="just"/>
            <a:r>
              <a:rPr lang="ru-RU" sz="2400" dirty="0">
                <a:solidFill>
                  <a:schemeClr val="tx1"/>
                </a:solidFill>
              </a:rPr>
              <a:t>•	по степен на управление на учебната работа - под ръководството на учителя, без ръководство на учителя, самостоятелна дейност. </a:t>
            </a:r>
          </a:p>
        </p:txBody>
      </p:sp>
    </p:spTree>
    <p:extLst>
      <p:ext uri="{BB962C8B-B14F-4D97-AF65-F5344CB8AC3E}">
        <p14:creationId xmlns:p14="http://schemas.microsoft.com/office/powerpoint/2010/main" val="2235819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b="1" i="1" dirty="0"/>
              <a:t>ОБЩИ МЕТОДИ ЗА ОБУЧЕНИЕ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ru-RU" sz="2400" b="1" dirty="0" smtClean="0">
                <a:solidFill>
                  <a:schemeClr val="tx1"/>
                </a:solidFill>
              </a:rPr>
              <a:t>Методи </a:t>
            </a:r>
            <a:r>
              <a:rPr lang="ru-RU" sz="2400" b="1" dirty="0">
                <a:solidFill>
                  <a:schemeClr val="tx1"/>
                </a:solidFill>
              </a:rPr>
              <a:t>за стимулиране и мотивация на ученето </a:t>
            </a:r>
          </a:p>
          <a:p>
            <a:pPr algn="just"/>
            <a:r>
              <a:rPr lang="ru-RU" sz="2400" dirty="0">
                <a:solidFill>
                  <a:schemeClr val="tx1"/>
                </a:solidFill>
              </a:rPr>
              <a:t>•	дискусии; </a:t>
            </a:r>
          </a:p>
          <a:p>
            <a:pPr algn="just"/>
            <a:r>
              <a:rPr lang="ru-RU" sz="2400" dirty="0">
                <a:solidFill>
                  <a:schemeClr val="tx1"/>
                </a:solidFill>
              </a:rPr>
              <a:t>•	ситуации; </a:t>
            </a:r>
          </a:p>
          <a:p>
            <a:pPr algn="just"/>
            <a:r>
              <a:rPr lang="ru-RU" sz="2400" dirty="0">
                <a:solidFill>
                  <a:schemeClr val="tx1"/>
                </a:solidFill>
              </a:rPr>
              <a:t>•	убеждаване; </a:t>
            </a:r>
          </a:p>
          <a:p>
            <a:pPr algn="just"/>
            <a:r>
              <a:rPr lang="ru-RU" sz="2400" dirty="0">
                <a:solidFill>
                  <a:schemeClr val="tx1"/>
                </a:solidFill>
              </a:rPr>
              <a:t>•	изискване; </a:t>
            </a:r>
          </a:p>
          <a:p>
            <a:pPr algn="just"/>
            <a:r>
              <a:rPr lang="ru-RU" sz="2400" dirty="0">
                <a:solidFill>
                  <a:schemeClr val="tx1"/>
                </a:solidFill>
              </a:rPr>
              <a:t>•	поощрение. </a:t>
            </a:r>
          </a:p>
          <a:p>
            <a:pPr algn="just"/>
            <a:r>
              <a:rPr lang="ru-RU" sz="2400" b="1" dirty="0" smtClean="0">
                <a:solidFill>
                  <a:schemeClr val="tx1"/>
                </a:solidFill>
              </a:rPr>
              <a:t>Методи </a:t>
            </a:r>
            <a:r>
              <a:rPr lang="ru-RU" sz="2400" b="1" dirty="0">
                <a:solidFill>
                  <a:schemeClr val="tx1"/>
                </a:solidFill>
              </a:rPr>
              <a:t>за контрол и самоконтрол на ученето </a:t>
            </a:r>
          </a:p>
          <a:p>
            <a:pPr algn="just"/>
            <a:r>
              <a:rPr lang="ru-RU" sz="2400" dirty="0">
                <a:solidFill>
                  <a:schemeClr val="tx1"/>
                </a:solidFill>
              </a:rPr>
              <a:t>•	методи за устен контрол - индивидуален, фронтален, устен изпит; </a:t>
            </a:r>
          </a:p>
          <a:p>
            <a:pPr algn="just"/>
            <a:r>
              <a:rPr lang="ru-RU" sz="2400" dirty="0">
                <a:solidFill>
                  <a:schemeClr val="tx1"/>
                </a:solidFill>
              </a:rPr>
              <a:t>•	методи за писмен контрол - писмени работи, </a:t>
            </a:r>
            <a:r>
              <a:rPr lang="ru-RU" sz="2400" dirty="0" smtClean="0">
                <a:solidFill>
                  <a:schemeClr val="tx1"/>
                </a:solidFill>
              </a:rPr>
              <a:t>изпити; </a:t>
            </a:r>
            <a:endParaRPr lang="ru-RU" sz="2400" dirty="0">
              <a:solidFill>
                <a:schemeClr val="tx1"/>
              </a:solidFill>
            </a:endParaRPr>
          </a:p>
          <a:p>
            <a:endParaRPr lang="en-US" sz="2200" dirty="0">
              <a:solidFill>
                <a:schemeClr val="tx1"/>
              </a:solidFill>
            </a:endParaRPr>
          </a:p>
        </p:txBody>
      </p:sp>
    </p:spTree>
    <p:extLst>
      <p:ext uri="{BB962C8B-B14F-4D97-AF65-F5344CB8AC3E}">
        <p14:creationId xmlns:p14="http://schemas.microsoft.com/office/powerpoint/2010/main" val="1943189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fontScale="90000"/>
          </a:bodyPr>
          <a:lstStyle/>
          <a:p>
            <a:pPr algn="ctr"/>
            <a:r>
              <a:rPr lang="ru-RU" sz="4400" b="1" i="1" dirty="0"/>
              <a:t>Принцип на индивидуален подход и диференцираност в обучението </a:t>
            </a:r>
            <a:endParaRPr lang="bg-BG" sz="4400" b="1" i="1" dirty="0"/>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I</a:t>
            </a:r>
            <a:r>
              <a:rPr lang="bg-BG" sz="2400" b="1" dirty="0">
                <a:solidFill>
                  <a:schemeClr val="tx1"/>
                </a:solidFill>
              </a:rPr>
              <a:t>. </a:t>
            </a:r>
            <a:r>
              <a:rPr lang="bg-BG" sz="2400" b="1" dirty="0" smtClean="0">
                <a:solidFill>
                  <a:schemeClr val="tx1"/>
                </a:solidFill>
              </a:rPr>
              <a:t>Същност</a:t>
            </a:r>
            <a:endParaRPr lang="en-US" sz="2400" b="1" dirty="0" smtClean="0">
              <a:solidFill>
                <a:schemeClr val="tx1"/>
              </a:solidFill>
            </a:endParaRPr>
          </a:p>
          <a:p>
            <a:r>
              <a:rPr lang="bg-BG" sz="2400" dirty="0" smtClean="0">
                <a:solidFill>
                  <a:schemeClr val="tx1"/>
                </a:solidFill>
              </a:rPr>
              <a:t>Индивидуалният </a:t>
            </a:r>
            <a:r>
              <a:rPr lang="bg-BG" sz="2400" dirty="0">
                <a:solidFill>
                  <a:schemeClr val="tx1"/>
                </a:solidFill>
              </a:rPr>
              <a:t>подход се състои в изучаване и съобразяване с индивидуалните особености на всеки ученик в учебния процес с цел максималното развитие на положителните и преодоляване на отрицателните индивидуални особености. Индивидуални особености, които трябва да се имат предвид в процеса на обучението са : </a:t>
            </a:r>
          </a:p>
          <a:p>
            <a:pPr lvl="0">
              <a:buFont typeface="Wingdings" panose="05000000000000000000" pitchFamily="2" charset="2"/>
              <a:buChar char="§"/>
            </a:pPr>
            <a:r>
              <a:rPr lang="bg-BG" sz="2400" dirty="0">
                <a:solidFill>
                  <a:schemeClr val="tx1"/>
                </a:solidFill>
              </a:rPr>
              <a:t>характер на протичане на мисловните процеси; </a:t>
            </a:r>
          </a:p>
          <a:p>
            <a:pPr lvl="0">
              <a:buFont typeface="Wingdings" panose="05000000000000000000" pitchFamily="2" charset="2"/>
              <a:buChar char="§"/>
            </a:pPr>
            <a:r>
              <a:rPr lang="bg-BG" sz="2400" dirty="0">
                <a:solidFill>
                  <a:schemeClr val="tx1"/>
                </a:solidFill>
              </a:rPr>
              <a:t>равнище на знанията и уменията; </a:t>
            </a:r>
          </a:p>
          <a:p>
            <a:pPr lvl="0">
              <a:buFont typeface="Wingdings" panose="05000000000000000000" pitchFamily="2" charset="2"/>
              <a:buChar char="§"/>
            </a:pPr>
            <a:r>
              <a:rPr lang="bg-BG" sz="2400" dirty="0">
                <a:solidFill>
                  <a:schemeClr val="tx1"/>
                </a:solidFill>
              </a:rPr>
              <a:t>работоспособност; </a:t>
            </a:r>
          </a:p>
          <a:p>
            <a:pPr>
              <a:buFont typeface="Wingdings" panose="05000000000000000000" pitchFamily="2" charset="2"/>
              <a:buChar char="§"/>
            </a:pPr>
            <a:r>
              <a:rPr lang="bg-BG" sz="2400" dirty="0">
                <a:solidFill>
                  <a:schemeClr val="tx1"/>
                </a:solidFill>
              </a:rPr>
              <a:t>равнище на познавателната и практическата </a:t>
            </a:r>
            <a:r>
              <a:rPr lang="bg-BG" sz="2400" dirty="0" smtClean="0">
                <a:solidFill>
                  <a:schemeClr val="tx1"/>
                </a:solidFill>
              </a:rPr>
              <a:t>самостоятелност.</a:t>
            </a:r>
            <a:endParaRPr lang="en-US" sz="2800" dirty="0">
              <a:solidFill>
                <a:schemeClr val="tx1"/>
              </a:solidFill>
            </a:endParaRPr>
          </a:p>
        </p:txBody>
      </p:sp>
    </p:spTree>
    <p:extLst>
      <p:ext uri="{BB962C8B-B14F-4D97-AF65-F5344CB8AC3E}">
        <p14:creationId xmlns:p14="http://schemas.microsoft.com/office/powerpoint/2010/main" val="4079900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b="1" i="1" dirty="0"/>
              <a:t>Методи за устна комуникация </a:t>
            </a:r>
          </a:p>
        </p:txBody>
      </p:sp>
      <p:sp>
        <p:nvSpPr>
          <p:cNvPr id="3" name="Content Placeholder 2"/>
          <p:cNvSpPr>
            <a:spLocks noGrp="1"/>
          </p:cNvSpPr>
          <p:nvPr>
            <p:ph idx="1"/>
          </p:nvPr>
        </p:nvSpPr>
        <p:spPr>
          <a:xfrm>
            <a:off x="162232" y="1742493"/>
            <a:ext cx="11887199" cy="4023360"/>
          </a:xfrm>
        </p:spPr>
        <p:txBody>
          <a:bodyPr>
            <a:noAutofit/>
          </a:bodyPr>
          <a:lstStyle/>
          <a:p>
            <a:r>
              <a:rPr lang="bg-BG" sz="2200" b="1" dirty="0" smtClean="0">
                <a:solidFill>
                  <a:schemeClr val="tx1"/>
                </a:solidFill>
              </a:rPr>
              <a:t>Разказ </a:t>
            </a:r>
            <a:r>
              <a:rPr lang="bg-BG" sz="2200" dirty="0">
                <a:solidFill>
                  <a:schemeClr val="tx1"/>
                </a:solidFill>
              </a:rPr>
              <a:t>- непрекъснато изложение на определени факти и проблеми. Представят се на учениците нови знания, но се развиват и емоциите. Изразителността на разказа се засилва от интонациите, мимиката, жестовете. По-слабо застъпен е в </a:t>
            </a:r>
            <a:r>
              <a:rPr lang="bg-BG" sz="2200" dirty="0" smtClean="0">
                <a:solidFill>
                  <a:schemeClr val="tx1"/>
                </a:solidFill>
              </a:rPr>
              <a:t>обучението</a:t>
            </a:r>
            <a:r>
              <a:rPr lang="en-US" sz="2200" dirty="0" smtClean="0">
                <a:solidFill>
                  <a:schemeClr val="tx1"/>
                </a:solidFill>
              </a:rPr>
              <a:t> </a:t>
            </a:r>
            <a:r>
              <a:rPr lang="bg-BG" sz="2200" dirty="0" smtClean="0">
                <a:solidFill>
                  <a:schemeClr val="tx1"/>
                </a:solidFill>
              </a:rPr>
              <a:t>в горна степен </a:t>
            </a:r>
            <a:r>
              <a:rPr lang="bg-BG" sz="2200" dirty="0">
                <a:solidFill>
                  <a:schemeClr val="tx1"/>
                </a:solidFill>
              </a:rPr>
              <a:t>и по-силно в класовете от основния и началния </a:t>
            </a:r>
            <a:r>
              <a:rPr lang="bg-BG" sz="2200" dirty="0" smtClean="0">
                <a:solidFill>
                  <a:schemeClr val="tx1"/>
                </a:solidFill>
              </a:rPr>
              <a:t>курс.</a:t>
            </a:r>
            <a:endParaRPr lang="bg-BG" sz="2200" dirty="0">
              <a:solidFill>
                <a:schemeClr val="tx1"/>
              </a:solidFill>
            </a:endParaRPr>
          </a:p>
          <a:p>
            <a:r>
              <a:rPr lang="bg-BG" sz="2200" b="1" dirty="0">
                <a:solidFill>
                  <a:schemeClr val="tx1"/>
                </a:solidFill>
              </a:rPr>
              <a:t>Обяснения </a:t>
            </a:r>
            <a:r>
              <a:rPr lang="bg-BG" sz="2200" dirty="0">
                <a:solidFill>
                  <a:schemeClr val="tx1"/>
                </a:solidFill>
              </a:rPr>
              <a:t>- форма на изложение, в което преобладават рационални аргументи. Главното на обяснението е да подпомогне ученика да разбере същността на знанията, които се съобщават или разработват. Широко се </a:t>
            </a:r>
            <a:r>
              <a:rPr lang="bg-BG" sz="2200" dirty="0" smtClean="0">
                <a:solidFill>
                  <a:schemeClr val="tx1"/>
                </a:solidFill>
              </a:rPr>
              <a:t>използва </a:t>
            </a:r>
            <a:r>
              <a:rPr lang="bg-BG" sz="2200" dirty="0">
                <a:solidFill>
                  <a:schemeClr val="tx1"/>
                </a:solidFill>
              </a:rPr>
              <a:t>в </a:t>
            </a:r>
            <a:r>
              <a:rPr lang="bg-BG" sz="2200" dirty="0" smtClean="0">
                <a:solidFill>
                  <a:schemeClr val="tx1"/>
                </a:solidFill>
              </a:rPr>
              <a:t>обучението. Почти </a:t>
            </a:r>
            <a:r>
              <a:rPr lang="bg-BG" sz="2200" dirty="0">
                <a:solidFill>
                  <a:schemeClr val="tx1"/>
                </a:solidFill>
              </a:rPr>
              <a:t>всички теми, понятия, процеси изискват обяснения. </a:t>
            </a:r>
          </a:p>
          <a:p>
            <a:r>
              <a:rPr lang="bg-BG" sz="2200" b="1" dirty="0">
                <a:solidFill>
                  <a:schemeClr val="tx1"/>
                </a:solidFill>
              </a:rPr>
              <a:t>Лекция </a:t>
            </a:r>
            <a:r>
              <a:rPr lang="bg-BG" sz="2200" dirty="0">
                <a:solidFill>
                  <a:schemeClr val="tx1"/>
                </a:solidFill>
              </a:rPr>
              <a:t>- системно и без прекъсване разработване на дадена тема от програмата през целия учебен час. Намира своето място в уроците </a:t>
            </a:r>
            <a:r>
              <a:rPr lang="bg-BG" sz="2200" dirty="0" smtClean="0">
                <a:solidFill>
                  <a:schemeClr val="tx1"/>
                </a:solidFill>
              </a:rPr>
              <a:t>при </a:t>
            </a:r>
            <a:r>
              <a:rPr lang="bg-BG" sz="2200" dirty="0">
                <a:solidFill>
                  <a:schemeClr val="tx1"/>
                </a:solidFill>
              </a:rPr>
              <a:t>запознаване с нови понятия и явления. </a:t>
            </a:r>
          </a:p>
          <a:p>
            <a:endParaRPr lang="en-US" sz="2200" dirty="0">
              <a:solidFill>
                <a:schemeClr val="tx1"/>
              </a:solidFill>
            </a:endParaRPr>
          </a:p>
        </p:txBody>
      </p:sp>
    </p:spTree>
    <p:extLst>
      <p:ext uri="{BB962C8B-B14F-4D97-AF65-F5344CB8AC3E}">
        <p14:creationId xmlns:p14="http://schemas.microsoft.com/office/powerpoint/2010/main" val="2908299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bg-BG" sz="2400" b="1" dirty="0" smtClean="0">
                <a:solidFill>
                  <a:schemeClr val="tx1"/>
                </a:solidFill>
              </a:rPr>
              <a:t>Беседа - </a:t>
            </a:r>
            <a:r>
              <a:rPr lang="bg-BG" sz="2400" dirty="0" smtClean="0">
                <a:solidFill>
                  <a:schemeClr val="tx1"/>
                </a:solidFill>
              </a:rPr>
              <a:t>Същността </a:t>
            </a:r>
            <a:r>
              <a:rPr lang="bg-BG" sz="2400" dirty="0">
                <a:solidFill>
                  <a:schemeClr val="tx1"/>
                </a:solidFill>
              </a:rPr>
              <a:t>на диалоговия метод на обучение се свежда до отношението между въпросите и отговорите, които в процеса на обучението могат да се формулират както от учителя, така и от учениците. Когато диалогът е предназначен за усвояване на нови знания, той се нарича евристичен. Диалогът, който е свързан със затвърдяването и проверката на знанията се нарича проверочен. </a:t>
            </a:r>
          </a:p>
          <a:p>
            <a:r>
              <a:rPr lang="bg-BG" sz="2400" dirty="0">
                <a:solidFill>
                  <a:schemeClr val="tx1"/>
                </a:solidFill>
              </a:rPr>
              <a:t>Евристичния диалог е целесъобразен тогава, когато учениците имат определени познания и наблюдения, когато новите знания могат да се изведат от минималния им опит. </a:t>
            </a:r>
          </a:p>
          <a:p>
            <a:pPr marL="0" indent="0">
              <a:buNone/>
            </a:pPr>
            <a:r>
              <a:rPr lang="ru-RU" sz="2200" dirty="0" smtClean="0">
                <a:solidFill>
                  <a:schemeClr val="tx1"/>
                </a:solidFill>
              </a:rPr>
              <a:t> </a:t>
            </a:r>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bg-BG" b="1" i="1" smtClean="0"/>
              <a:t>Методи за устна комуникация </a:t>
            </a:r>
            <a:endParaRPr lang="bg-BG" b="1" i="1" dirty="0"/>
          </a:p>
        </p:txBody>
      </p:sp>
    </p:spTree>
    <p:extLst>
      <p:ext uri="{BB962C8B-B14F-4D97-AF65-F5344CB8AC3E}">
        <p14:creationId xmlns:p14="http://schemas.microsoft.com/office/powerpoint/2010/main" val="327458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bg-BG" sz="2400" b="1" dirty="0" smtClean="0">
                <a:solidFill>
                  <a:schemeClr val="tx1"/>
                </a:solidFill>
              </a:rPr>
              <a:t>Дискусия</a:t>
            </a:r>
            <a:r>
              <a:rPr lang="bg-BG" sz="2200" b="1" dirty="0" smtClean="0">
                <a:solidFill>
                  <a:schemeClr val="tx1"/>
                </a:solidFill>
              </a:rPr>
              <a:t> </a:t>
            </a:r>
            <a:r>
              <a:rPr lang="bg-BG" sz="2200" dirty="0">
                <a:solidFill>
                  <a:schemeClr val="tx1"/>
                </a:solidFill>
              </a:rPr>
              <a:t>- </a:t>
            </a:r>
            <a:r>
              <a:rPr lang="ru-RU" sz="2200" dirty="0" smtClean="0">
                <a:solidFill>
                  <a:schemeClr val="tx1"/>
                </a:solidFill>
              </a:rPr>
              <a:t>е </a:t>
            </a:r>
            <a:r>
              <a:rPr lang="ru-RU" sz="2200" dirty="0">
                <a:solidFill>
                  <a:schemeClr val="tx1"/>
                </a:solidFill>
              </a:rPr>
              <a:t>размяна на мнения и идеи в рамките на дадената тема, за да се постигне по-голяма яснота и по-задълбочено познание. Целите на дискусията обхващат: </a:t>
            </a:r>
          </a:p>
          <a:p>
            <a:pPr>
              <a:lnSpc>
                <a:spcPct val="100000"/>
              </a:lnSpc>
              <a:spcBef>
                <a:spcPts val="0"/>
              </a:spcBef>
              <a:spcAft>
                <a:spcPts val="0"/>
              </a:spcAft>
            </a:pPr>
            <a:r>
              <a:rPr lang="ru-RU" sz="2200" dirty="0">
                <a:solidFill>
                  <a:schemeClr val="tx1"/>
                </a:solidFill>
              </a:rPr>
              <a:t>•	съвместно изясняване и задълбочаване на дадени понятия и идеи; </a:t>
            </a:r>
          </a:p>
          <a:p>
            <a:pPr>
              <a:lnSpc>
                <a:spcPct val="100000"/>
              </a:lnSpc>
              <a:spcBef>
                <a:spcPts val="0"/>
              </a:spcBef>
              <a:spcAft>
                <a:spcPts val="0"/>
              </a:spcAft>
            </a:pPr>
            <a:r>
              <a:rPr lang="ru-RU" sz="2200" dirty="0">
                <a:solidFill>
                  <a:schemeClr val="tx1"/>
                </a:solidFill>
              </a:rPr>
              <a:t>•	затвърдяване и систематизиране на определени понятия и данни; </a:t>
            </a:r>
          </a:p>
          <a:p>
            <a:pPr>
              <a:lnSpc>
                <a:spcPct val="100000"/>
              </a:lnSpc>
              <a:spcBef>
                <a:spcPts val="0"/>
              </a:spcBef>
              <a:spcAft>
                <a:spcPts val="0"/>
              </a:spcAft>
            </a:pPr>
            <a:r>
              <a:rPr lang="ru-RU" sz="2200" dirty="0">
                <a:solidFill>
                  <a:schemeClr val="tx1"/>
                </a:solidFill>
              </a:rPr>
              <a:t>•	проучване на подобна и различна в определени теории и концепции; </a:t>
            </a:r>
          </a:p>
          <a:p>
            <a:pPr>
              <a:lnSpc>
                <a:spcPct val="100000"/>
              </a:lnSpc>
              <a:spcBef>
                <a:spcPts val="0"/>
              </a:spcBef>
              <a:spcAft>
                <a:spcPts val="0"/>
              </a:spcAft>
            </a:pPr>
            <a:r>
              <a:rPr lang="ru-RU" sz="2200" dirty="0">
                <a:solidFill>
                  <a:schemeClr val="tx1"/>
                </a:solidFill>
              </a:rPr>
              <a:t>•	извършване на ситуационен анализ; </a:t>
            </a:r>
          </a:p>
          <a:p>
            <a:pPr>
              <a:lnSpc>
                <a:spcPct val="100000"/>
              </a:lnSpc>
              <a:spcBef>
                <a:spcPts val="0"/>
              </a:spcBef>
              <a:spcAft>
                <a:spcPts val="0"/>
              </a:spcAft>
            </a:pPr>
            <a:r>
              <a:rPr lang="ru-RU" sz="2200" dirty="0">
                <a:solidFill>
                  <a:schemeClr val="tx1"/>
                </a:solidFill>
              </a:rPr>
              <a:t>•	</a:t>
            </a:r>
            <a:r>
              <a:rPr lang="ru-RU" sz="2200" dirty="0" smtClean="0">
                <a:solidFill>
                  <a:schemeClr val="tx1"/>
                </a:solidFill>
              </a:rPr>
              <a:t>разрешаване </a:t>
            </a:r>
            <a:r>
              <a:rPr lang="ru-RU" sz="2200" dirty="0">
                <a:solidFill>
                  <a:schemeClr val="tx1"/>
                </a:solidFill>
              </a:rPr>
              <a:t>на теоретически или практически проблеми. </a:t>
            </a:r>
            <a:endParaRPr lang="ru-RU" sz="2200" dirty="0" smtClean="0">
              <a:solidFill>
                <a:schemeClr val="tx1"/>
              </a:solidFill>
            </a:endParaRPr>
          </a:p>
          <a:p>
            <a:pPr>
              <a:lnSpc>
                <a:spcPct val="100000"/>
              </a:lnSpc>
              <a:spcBef>
                <a:spcPts val="0"/>
              </a:spcBef>
              <a:spcAft>
                <a:spcPts val="0"/>
              </a:spcAft>
            </a:pPr>
            <a:endParaRPr lang="ru-RU" sz="2200" dirty="0" smtClean="0">
              <a:solidFill>
                <a:schemeClr val="tx1"/>
              </a:solidFill>
            </a:endParaRPr>
          </a:p>
          <a:p>
            <a:pPr>
              <a:lnSpc>
                <a:spcPct val="100000"/>
              </a:lnSpc>
              <a:spcBef>
                <a:spcPts val="0"/>
              </a:spcBef>
              <a:spcAft>
                <a:spcPts val="0"/>
              </a:spcAft>
            </a:pPr>
            <a:r>
              <a:rPr lang="bg-BG" sz="2200" dirty="0">
                <a:solidFill>
                  <a:schemeClr val="tx1"/>
                </a:solidFill>
              </a:rPr>
              <a:t>Дискусията стимулира творческото мислене, формира обективно и самокритично отношение. Дискусията е свързана и със създаването на проблемни ситуации. </a:t>
            </a:r>
          </a:p>
          <a:p>
            <a:pPr>
              <a:lnSpc>
                <a:spcPct val="100000"/>
              </a:lnSpc>
              <a:spcBef>
                <a:spcPts val="0"/>
              </a:spcBef>
              <a:spcAft>
                <a:spcPts val="0"/>
              </a:spcAft>
            </a:pPr>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bg-BG" b="1" i="1" smtClean="0"/>
              <a:t>Методи за устна комуникация </a:t>
            </a:r>
            <a:endParaRPr lang="bg-BG" b="1" i="1" dirty="0"/>
          </a:p>
        </p:txBody>
      </p:sp>
    </p:spTree>
    <p:extLst>
      <p:ext uri="{BB962C8B-B14F-4D97-AF65-F5344CB8AC3E}">
        <p14:creationId xmlns:p14="http://schemas.microsoft.com/office/powerpoint/2010/main" val="2316911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fontScale="90000"/>
          </a:bodyPr>
          <a:lstStyle/>
          <a:p>
            <a:r>
              <a:rPr lang="bg-BG" b="1" i="1" dirty="0"/>
              <a:t>Същност на понятието дидактически принцип </a:t>
            </a:r>
            <a:endParaRPr lang="bg-BG" b="1" dirty="0"/>
          </a:p>
        </p:txBody>
      </p:sp>
      <p:sp>
        <p:nvSpPr>
          <p:cNvPr id="3" name="Content Placeholder 2"/>
          <p:cNvSpPr>
            <a:spLocks noGrp="1"/>
          </p:cNvSpPr>
          <p:nvPr>
            <p:ph idx="1"/>
          </p:nvPr>
        </p:nvSpPr>
        <p:spPr>
          <a:xfrm>
            <a:off x="162232" y="1742493"/>
            <a:ext cx="11887199" cy="4023360"/>
          </a:xfrm>
        </p:spPr>
        <p:txBody>
          <a:bodyPr>
            <a:noAutofit/>
          </a:bodyPr>
          <a:lstStyle/>
          <a:p>
            <a:r>
              <a:rPr lang="bg-BG" dirty="0">
                <a:solidFill>
                  <a:schemeClr val="tx1"/>
                </a:solidFill>
              </a:rPr>
              <a:t>Като обобщение на съществуващите различни становища може да се каже, че: дидактическите принципи:</a:t>
            </a:r>
            <a:r>
              <a:rPr lang="bg-BG" b="1" dirty="0">
                <a:solidFill>
                  <a:schemeClr val="tx1"/>
                </a:solidFill>
              </a:rPr>
              <a:t> </a:t>
            </a:r>
            <a:endParaRPr lang="bg-BG" dirty="0">
              <a:solidFill>
                <a:schemeClr val="tx1"/>
              </a:solidFill>
            </a:endParaRPr>
          </a:p>
          <a:p>
            <a:pPr>
              <a:buFont typeface="Wingdings" panose="05000000000000000000" pitchFamily="2" charset="2"/>
              <a:buChar char="Ø"/>
            </a:pPr>
            <a:r>
              <a:rPr lang="bg-BG" dirty="0">
                <a:solidFill>
                  <a:schemeClr val="tx1"/>
                </a:solidFill>
              </a:rPr>
              <a:t>Определят дейността на учителя и </a:t>
            </a:r>
            <a:r>
              <a:rPr lang="bg-BG" b="1" dirty="0">
                <a:solidFill>
                  <a:schemeClr val="tx1"/>
                </a:solidFill>
              </a:rPr>
              <a:t>познавателната дейност на ученика</a:t>
            </a:r>
            <a:r>
              <a:rPr lang="bg-BG" dirty="0">
                <a:solidFill>
                  <a:schemeClr val="tx1"/>
                </a:solidFill>
              </a:rPr>
              <a:t>. </a:t>
            </a:r>
          </a:p>
          <a:p>
            <a:pPr>
              <a:buFont typeface="Wingdings" panose="05000000000000000000" pitchFamily="2" charset="2"/>
              <a:buChar char="Ø"/>
            </a:pPr>
            <a:r>
              <a:rPr lang="bg-BG" dirty="0">
                <a:solidFill>
                  <a:schemeClr val="tx1"/>
                </a:solidFill>
              </a:rPr>
              <a:t>Отразяват </a:t>
            </a:r>
            <a:r>
              <a:rPr lang="bg-BG" b="1" dirty="0">
                <a:solidFill>
                  <a:schemeClr val="tx1"/>
                </a:solidFill>
              </a:rPr>
              <a:t>вътрешните съществени страни на дейността на учителя и ученика</a:t>
            </a:r>
            <a:r>
              <a:rPr lang="bg-BG" dirty="0">
                <a:solidFill>
                  <a:schemeClr val="tx1"/>
                </a:solidFill>
              </a:rPr>
              <a:t>. </a:t>
            </a:r>
          </a:p>
          <a:p>
            <a:pPr>
              <a:buFont typeface="Wingdings" panose="05000000000000000000" pitchFamily="2" charset="2"/>
              <a:buChar char="Ø"/>
            </a:pPr>
            <a:r>
              <a:rPr lang="bg-BG" dirty="0">
                <a:solidFill>
                  <a:schemeClr val="tx1"/>
                </a:solidFill>
              </a:rPr>
              <a:t>Изразяват </a:t>
            </a:r>
            <a:r>
              <a:rPr lang="bg-BG" b="1" dirty="0">
                <a:solidFill>
                  <a:schemeClr val="tx1"/>
                </a:solidFill>
              </a:rPr>
              <a:t>закономерностите на обучението</a:t>
            </a:r>
            <a:r>
              <a:rPr lang="bg-BG" dirty="0">
                <a:solidFill>
                  <a:schemeClr val="tx1"/>
                </a:solidFill>
              </a:rPr>
              <a:t>. </a:t>
            </a:r>
          </a:p>
          <a:p>
            <a:pPr>
              <a:buFont typeface="Wingdings" panose="05000000000000000000" pitchFamily="2" charset="2"/>
              <a:buChar char="Ø"/>
            </a:pPr>
            <a:r>
              <a:rPr lang="bg-BG" dirty="0">
                <a:solidFill>
                  <a:schemeClr val="tx1"/>
                </a:solidFill>
              </a:rPr>
              <a:t>Са система от основополагащи </a:t>
            </a:r>
            <a:r>
              <a:rPr lang="bg-BG" b="1" dirty="0">
                <a:solidFill>
                  <a:schemeClr val="tx1"/>
                </a:solidFill>
              </a:rPr>
              <a:t>изисквания за определяне съдържанието, организацията и методите за обучение</a:t>
            </a:r>
            <a:r>
              <a:rPr lang="bg-BG" dirty="0">
                <a:solidFill>
                  <a:schemeClr val="tx1"/>
                </a:solidFill>
              </a:rPr>
              <a:t>. </a:t>
            </a:r>
          </a:p>
          <a:p>
            <a:pPr>
              <a:buFont typeface="Wingdings" panose="05000000000000000000" pitchFamily="2" charset="2"/>
              <a:buChar char="Ø"/>
            </a:pPr>
            <a:r>
              <a:rPr lang="bg-BG" dirty="0">
                <a:solidFill>
                  <a:schemeClr val="tx1"/>
                </a:solidFill>
              </a:rPr>
              <a:t>Определят насочеността на </a:t>
            </a:r>
            <a:r>
              <a:rPr lang="bg-BG" b="1" dirty="0">
                <a:solidFill>
                  <a:schemeClr val="tx1"/>
                </a:solidFill>
              </a:rPr>
              <a:t>учебния процес и дейността на учителя </a:t>
            </a:r>
            <a:r>
              <a:rPr lang="bg-BG" dirty="0">
                <a:solidFill>
                  <a:schemeClr val="tx1"/>
                </a:solidFill>
              </a:rPr>
              <a:t>в него. </a:t>
            </a:r>
          </a:p>
          <a:p>
            <a:pPr>
              <a:buFont typeface="Wingdings" panose="05000000000000000000" pitchFamily="2" charset="2"/>
              <a:buChar char="Ø"/>
            </a:pPr>
            <a:r>
              <a:rPr lang="bg-BG" dirty="0">
                <a:solidFill>
                  <a:schemeClr val="tx1"/>
                </a:solidFill>
              </a:rPr>
              <a:t>Са основни положения, на които се опираме при преподаване основите на науките. </a:t>
            </a:r>
          </a:p>
          <a:p>
            <a:pPr>
              <a:buFont typeface="Wingdings" panose="05000000000000000000" pitchFamily="2" charset="2"/>
              <a:buChar char="Ø"/>
            </a:pPr>
            <a:r>
              <a:rPr lang="bg-BG" dirty="0">
                <a:solidFill>
                  <a:schemeClr val="tx1"/>
                </a:solidFill>
              </a:rPr>
              <a:t>Са общи положения, прилагани в обучeнието. </a:t>
            </a:r>
          </a:p>
        </p:txBody>
      </p:sp>
    </p:spTree>
    <p:extLst>
      <p:ext uri="{BB962C8B-B14F-4D97-AF65-F5344CB8AC3E}">
        <p14:creationId xmlns:p14="http://schemas.microsoft.com/office/powerpoint/2010/main" val="34135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ru-RU" sz="2400" b="1" dirty="0">
                <a:solidFill>
                  <a:schemeClr val="tx1"/>
                </a:solidFill>
              </a:rPr>
              <a:t>Наблюдение </a:t>
            </a:r>
            <a:r>
              <a:rPr lang="ru-RU" sz="2400" dirty="0">
                <a:solidFill>
                  <a:schemeClr val="tx1"/>
                </a:solidFill>
              </a:rPr>
              <a:t>- активна форма на сетивното познание, с широко приложение. Провежда се под ръководството на учителя при уроците, екскурзиите, домашните работи и т.н.. </a:t>
            </a:r>
          </a:p>
          <a:p>
            <a:r>
              <a:rPr lang="ru-RU" sz="2400" dirty="0">
                <a:solidFill>
                  <a:schemeClr val="tx1"/>
                </a:solidFill>
              </a:rPr>
              <a:t>Съществуват различни видове наблюдения: спонтанно, описателно, систематично организирано, самостоятелно, ръководено от учителя. Организираното наблюдение се състои от ясно разграничени етапи: </a:t>
            </a:r>
          </a:p>
          <a:p>
            <a:r>
              <a:rPr lang="ru-RU" sz="2400" dirty="0">
                <a:solidFill>
                  <a:schemeClr val="tx1"/>
                </a:solidFill>
              </a:rPr>
              <a:t>1.	Подготвителен - осигурява благоприятни предпоставки за възприемане особеностите и свойствата на наблюдаваните процеси и обекти; </a:t>
            </a:r>
          </a:p>
          <a:p>
            <a:r>
              <a:rPr lang="ru-RU" sz="2400" dirty="0">
                <a:solidFill>
                  <a:schemeClr val="tx1"/>
                </a:solidFill>
              </a:rPr>
              <a:t>2.	Подход от външните признаци към възприемане и разбиране на съществените връзки и отношения </a:t>
            </a:r>
          </a:p>
          <a:p>
            <a:r>
              <a:rPr lang="ru-RU" sz="2400" dirty="0">
                <a:solidFill>
                  <a:schemeClr val="tx1"/>
                </a:solidFill>
              </a:rPr>
              <a:t>3.	Изискване за формулиране резултатите от наблюденията; </a:t>
            </a:r>
          </a:p>
          <a:p>
            <a:pPr>
              <a:lnSpc>
                <a:spcPct val="100000"/>
              </a:lnSpc>
              <a:spcBef>
                <a:spcPts val="0"/>
              </a:spcBef>
              <a:spcAft>
                <a:spcPts val="0"/>
              </a:spcAft>
            </a:pPr>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925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изследване на действителността </a:t>
            </a:r>
            <a:endParaRPr lang="bg-BG" b="1" i="1" dirty="0"/>
          </a:p>
        </p:txBody>
      </p:sp>
    </p:spTree>
    <p:extLst>
      <p:ext uri="{BB962C8B-B14F-4D97-AF65-F5344CB8AC3E}">
        <p14:creationId xmlns:p14="http://schemas.microsoft.com/office/powerpoint/2010/main" val="708237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ru-RU" sz="2400" b="1" dirty="0">
                <a:solidFill>
                  <a:schemeClr val="tx1"/>
                </a:solidFill>
              </a:rPr>
              <a:t>Експеримент </a:t>
            </a:r>
            <a:r>
              <a:rPr lang="ru-RU" sz="2400" dirty="0">
                <a:solidFill>
                  <a:schemeClr val="tx1"/>
                </a:solidFill>
              </a:rPr>
              <a:t>- проучва се непознатото, ученикът е активен участник в предизвикването на промени, служи за активно свързване на теорията с практиката. </a:t>
            </a:r>
          </a:p>
          <a:p>
            <a:r>
              <a:rPr lang="ru-RU" sz="2400" dirty="0">
                <a:solidFill>
                  <a:schemeClr val="tx1"/>
                </a:solidFill>
              </a:rPr>
              <a:t>Видове експерименти: </a:t>
            </a:r>
          </a:p>
          <a:p>
            <a:r>
              <a:rPr lang="ru-RU" sz="2400" dirty="0">
                <a:solidFill>
                  <a:schemeClr val="tx1"/>
                </a:solidFill>
              </a:rPr>
              <a:t>•	експеримент за проучване и откриване на ново знание; </a:t>
            </a:r>
          </a:p>
          <a:p>
            <a:r>
              <a:rPr lang="ru-RU" sz="2400" dirty="0">
                <a:solidFill>
                  <a:schemeClr val="tx1"/>
                </a:solidFill>
              </a:rPr>
              <a:t>•	експеримент демонстрация; </a:t>
            </a:r>
          </a:p>
          <a:p>
            <a:r>
              <a:rPr lang="ru-RU" sz="2400" dirty="0">
                <a:solidFill>
                  <a:schemeClr val="tx1"/>
                </a:solidFill>
              </a:rPr>
              <a:t>•	експеримент приложение - използва се за да се види практическата стойност на усвояваното училищно съдържание. </a:t>
            </a:r>
          </a:p>
          <a:p>
            <a:pPr>
              <a:lnSpc>
                <a:spcPct val="100000"/>
              </a:lnSpc>
              <a:spcBef>
                <a:spcPts val="0"/>
              </a:spcBef>
              <a:spcAft>
                <a:spcPts val="0"/>
              </a:spcAft>
            </a:pPr>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925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изследване на действителността </a:t>
            </a:r>
            <a:endParaRPr lang="bg-BG" b="1" i="1" dirty="0"/>
          </a:p>
        </p:txBody>
      </p:sp>
    </p:spTree>
    <p:extLst>
      <p:ext uri="{BB962C8B-B14F-4D97-AF65-F5344CB8AC3E}">
        <p14:creationId xmlns:p14="http://schemas.microsoft.com/office/powerpoint/2010/main" val="744338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ru-RU" sz="2400" b="1" dirty="0">
                <a:solidFill>
                  <a:schemeClr val="tx1"/>
                </a:solidFill>
              </a:rPr>
              <a:t>Демонстрация  </a:t>
            </a:r>
            <a:r>
              <a:rPr lang="ru-RU" sz="2400" dirty="0">
                <a:solidFill>
                  <a:schemeClr val="tx1"/>
                </a:solidFill>
              </a:rPr>
              <a:t>- Този метод намира определено широко приложение в </a:t>
            </a:r>
            <a:r>
              <a:rPr lang="ru-RU" sz="2400" dirty="0" smtClean="0">
                <a:solidFill>
                  <a:schemeClr val="tx1"/>
                </a:solidFill>
              </a:rPr>
              <a:t>обучението.</a:t>
            </a:r>
            <a:endParaRPr lang="ru-RU" sz="2400" dirty="0">
              <a:solidFill>
                <a:schemeClr val="tx1"/>
              </a:solidFill>
            </a:endParaRPr>
          </a:p>
          <a:p>
            <a:r>
              <a:rPr lang="ru-RU" sz="2400" dirty="0">
                <a:solidFill>
                  <a:schemeClr val="tx1"/>
                </a:solidFill>
              </a:rPr>
              <a:t>Често се налага демонстриране на чертежи и схеми с цел изясняване едни или други страни на учебния материал. Демонстриране на реални </a:t>
            </a:r>
            <a:r>
              <a:rPr lang="ru-RU" sz="2400" dirty="0" smtClean="0">
                <a:solidFill>
                  <a:schemeClr val="tx1"/>
                </a:solidFill>
              </a:rPr>
              <a:t>обекти. Демонстриране </a:t>
            </a:r>
            <a:r>
              <a:rPr lang="ru-RU" sz="2400" dirty="0">
                <a:solidFill>
                  <a:schemeClr val="tx1"/>
                </a:solidFill>
              </a:rPr>
              <a:t>на действия, който трябва да усвоят учениците. Показът на действията се придружават с обяснения, за да разберат учениците как да действат и в каква последователност са действията. Необходимо е да се привлече вниманието върху възможните грешки. </a:t>
            </a:r>
          </a:p>
          <a:p>
            <a:pPr>
              <a:lnSpc>
                <a:spcPct val="100000"/>
              </a:lnSpc>
              <a:spcBef>
                <a:spcPts val="0"/>
              </a:spcBef>
              <a:spcAft>
                <a:spcPts val="0"/>
              </a:spcAft>
            </a:pPr>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индиректно изследване </a:t>
            </a:r>
            <a:endParaRPr lang="bg-BG" b="1" i="1" dirty="0"/>
          </a:p>
        </p:txBody>
      </p:sp>
    </p:spTree>
    <p:extLst>
      <p:ext uri="{BB962C8B-B14F-4D97-AF65-F5344CB8AC3E}">
        <p14:creationId xmlns:p14="http://schemas.microsoft.com/office/powerpoint/2010/main" val="2781497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pPr algn="just"/>
            <a:r>
              <a:rPr lang="ru-RU" sz="2400" dirty="0">
                <a:solidFill>
                  <a:schemeClr val="tx1"/>
                </a:solidFill>
              </a:rPr>
              <a:t>В процеса на обучението относителния дял на практическата дейност се увеличава, учениците все повече се учат като действат. Усвояването на знанията трябва да се интегрира с овладяване способността да се действа. Знанията трябва да се съпровождат от практически умения и навици. </a:t>
            </a:r>
            <a:endParaRPr lang="ru-RU" sz="2400" dirty="0" smtClean="0">
              <a:solidFill>
                <a:schemeClr val="tx1"/>
              </a:solidFill>
            </a:endParaRPr>
          </a:p>
          <a:p>
            <a:pPr algn="just">
              <a:lnSpc>
                <a:spcPct val="100000"/>
              </a:lnSpc>
              <a:spcBef>
                <a:spcPts val="0"/>
              </a:spcBef>
              <a:spcAft>
                <a:spcPts val="0"/>
              </a:spcAft>
            </a:pPr>
            <a:endParaRPr lang="ru-RU" sz="800" i="1" dirty="0" smtClean="0">
              <a:solidFill>
                <a:schemeClr val="tx1"/>
              </a:solidFill>
            </a:endParaRPr>
          </a:p>
          <a:p>
            <a:pPr algn="just">
              <a:lnSpc>
                <a:spcPct val="100000"/>
              </a:lnSpc>
              <a:spcBef>
                <a:spcPts val="0"/>
              </a:spcBef>
              <a:spcAft>
                <a:spcPts val="0"/>
              </a:spcAft>
            </a:pPr>
            <a:r>
              <a:rPr lang="ru-RU" i="1" dirty="0" smtClean="0">
                <a:solidFill>
                  <a:schemeClr val="tx1"/>
                </a:solidFill>
              </a:rPr>
              <a:t>Функции </a:t>
            </a:r>
            <a:r>
              <a:rPr lang="ru-RU" i="1" dirty="0">
                <a:solidFill>
                  <a:schemeClr val="tx1"/>
                </a:solidFill>
              </a:rPr>
              <a:t>на упражнението : </a:t>
            </a:r>
          </a:p>
          <a:p>
            <a:pPr algn="just">
              <a:lnSpc>
                <a:spcPct val="100000"/>
              </a:lnSpc>
              <a:spcBef>
                <a:spcPts val="0"/>
              </a:spcBef>
              <a:spcAft>
                <a:spcPts val="0"/>
              </a:spcAft>
            </a:pPr>
            <a:r>
              <a:rPr lang="ru-RU" b="1" dirty="0">
                <a:solidFill>
                  <a:schemeClr val="tx1"/>
                </a:solidFill>
              </a:rPr>
              <a:t>•	въвеждащи; </a:t>
            </a:r>
          </a:p>
          <a:p>
            <a:pPr algn="just">
              <a:lnSpc>
                <a:spcPct val="100000"/>
              </a:lnSpc>
              <a:spcBef>
                <a:spcPts val="0"/>
              </a:spcBef>
              <a:spcAft>
                <a:spcPts val="0"/>
              </a:spcAft>
            </a:pPr>
            <a:r>
              <a:rPr lang="ru-RU" b="1" dirty="0">
                <a:solidFill>
                  <a:schemeClr val="tx1"/>
                </a:solidFill>
              </a:rPr>
              <a:t>•	основни; </a:t>
            </a:r>
          </a:p>
          <a:p>
            <a:pPr algn="just">
              <a:lnSpc>
                <a:spcPct val="100000"/>
              </a:lnSpc>
              <a:spcBef>
                <a:spcPts val="0"/>
              </a:spcBef>
              <a:spcAft>
                <a:spcPts val="0"/>
              </a:spcAft>
            </a:pPr>
            <a:r>
              <a:rPr lang="ru-RU" b="1" dirty="0">
                <a:solidFill>
                  <a:schemeClr val="tx1"/>
                </a:solidFill>
              </a:rPr>
              <a:t>•	повторителни; </a:t>
            </a:r>
          </a:p>
          <a:p>
            <a:pPr algn="just">
              <a:lnSpc>
                <a:spcPct val="100000"/>
              </a:lnSpc>
              <a:spcBef>
                <a:spcPts val="0"/>
              </a:spcBef>
              <a:spcAft>
                <a:spcPts val="0"/>
              </a:spcAft>
            </a:pPr>
            <a:r>
              <a:rPr lang="ru-RU" b="1" dirty="0">
                <a:solidFill>
                  <a:schemeClr val="tx1"/>
                </a:solidFill>
              </a:rPr>
              <a:t>•	операционални; </a:t>
            </a:r>
          </a:p>
          <a:p>
            <a:pPr algn="just">
              <a:lnSpc>
                <a:spcPct val="100000"/>
              </a:lnSpc>
              <a:spcBef>
                <a:spcPts val="0"/>
              </a:spcBef>
              <a:spcAft>
                <a:spcPts val="0"/>
              </a:spcAft>
            </a:pPr>
            <a:r>
              <a:rPr lang="ru-RU" b="1" dirty="0">
                <a:solidFill>
                  <a:schemeClr val="tx1"/>
                </a:solidFill>
              </a:rPr>
              <a:t>•	оценъчни; </a:t>
            </a:r>
          </a:p>
          <a:p>
            <a:pPr algn="just">
              <a:lnSpc>
                <a:spcPct val="100000"/>
              </a:lnSpc>
              <a:spcBef>
                <a:spcPts val="0"/>
              </a:spcBef>
              <a:spcAft>
                <a:spcPts val="0"/>
              </a:spcAft>
            </a:pPr>
            <a:r>
              <a:rPr lang="ru-RU" b="1" dirty="0">
                <a:solidFill>
                  <a:schemeClr val="tx1"/>
                </a:solidFill>
              </a:rPr>
              <a:t>•	коригиращи; </a:t>
            </a:r>
          </a:p>
          <a:p>
            <a:pPr algn="just"/>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практическа дейност </a:t>
            </a:r>
            <a:endParaRPr lang="bg-BG" b="1" i="1" dirty="0"/>
          </a:p>
        </p:txBody>
      </p:sp>
      <p:sp>
        <p:nvSpPr>
          <p:cNvPr id="2" name="TextBox 1"/>
          <p:cNvSpPr txBox="1"/>
          <p:nvPr/>
        </p:nvSpPr>
        <p:spPr>
          <a:xfrm>
            <a:off x="4365523" y="3192037"/>
            <a:ext cx="7683908" cy="3416320"/>
          </a:xfrm>
          <a:prstGeom prst="rect">
            <a:avLst/>
          </a:prstGeom>
          <a:noFill/>
        </p:spPr>
        <p:txBody>
          <a:bodyPr wrap="square" rtlCol="0">
            <a:spAutoFit/>
          </a:bodyPr>
          <a:lstStyle/>
          <a:p>
            <a:r>
              <a:rPr lang="ru-RU" sz="2000" dirty="0"/>
              <a:t>Видове упражнения: </a:t>
            </a:r>
          </a:p>
          <a:p>
            <a:pPr marL="285750" indent="-285750">
              <a:buFont typeface="Arial" panose="020B0604020202020204" pitchFamily="34" charset="0"/>
              <a:buChar char="•"/>
            </a:pPr>
            <a:r>
              <a:rPr lang="ru-RU" sz="2000" b="1" dirty="0" smtClean="0"/>
              <a:t>По </a:t>
            </a:r>
            <a:r>
              <a:rPr lang="ru-RU" sz="2000" b="1" dirty="0"/>
              <a:t>образец </a:t>
            </a:r>
            <a:r>
              <a:rPr lang="ru-RU" sz="2000" dirty="0"/>
              <a:t>- повторение на образеца. </a:t>
            </a:r>
          </a:p>
          <a:p>
            <a:pPr marL="285750" indent="-285750">
              <a:buFont typeface="Arial" panose="020B0604020202020204" pitchFamily="34" charset="0"/>
              <a:buChar char="•"/>
            </a:pPr>
            <a:r>
              <a:rPr lang="ru-RU" sz="2000" b="1" dirty="0" smtClean="0"/>
              <a:t>Коментирани</a:t>
            </a:r>
            <a:r>
              <a:rPr lang="ru-RU" sz="2000" dirty="0" smtClean="0"/>
              <a:t> </a:t>
            </a:r>
            <a:r>
              <a:rPr lang="ru-RU" sz="2000" dirty="0"/>
              <a:t>- учениците осмислят всяко действие преди да са го извършили. Дава възможност своевременно да се отстраняват допуснатите грешки. </a:t>
            </a:r>
            <a:endParaRPr lang="ru-RU" sz="2000" dirty="0" smtClean="0"/>
          </a:p>
          <a:p>
            <a:pPr marL="285750" indent="-285750">
              <a:buFont typeface="Arial" panose="020B0604020202020204" pitchFamily="34" charset="0"/>
              <a:buChar char="•"/>
            </a:pPr>
            <a:r>
              <a:rPr lang="bg-BG" sz="2000" b="1" dirty="0"/>
              <a:t>Вариативни упражнения</a:t>
            </a:r>
            <a:r>
              <a:rPr lang="bg-BG" sz="2000" dirty="0"/>
              <a:t> - прилагане на знанията при нови условия. </a:t>
            </a:r>
            <a:endParaRPr lang="bg-BG" sz="2000" dirty="0" smtClean="0"/>
          </a:p>
          <a:p>
            <a:pPr marL="285750" indent="-285750">
              <a:buFont typeface="Arial" panose="020B0604020202020204" pitchFamily="34" charset="0"/>
              <a:buChar char="•"/>
            </a:pPr>
            <a:r>
              <a:rPr lang="bg-BG" sz="2000" b="1" dirty="0"/>
              <a:t>Практическа работа</a:t>
            </a:r>
            <a:r>
              <a:rPr lang="bg-BG" sz="2000" dirty="0"/>
              <a:t> - проверяват знанията, вижда се тяхната ценност, свързват се с практиката. </a:t>
            </a:r>
            <a:endParaRPr lang="bg-BG" sz="2000" dirty="0" smtClean="0"/>
          </a:p>
          <a:p>
            <a:pPr marL="285750" indent="-285750">
              <a:buFont typeface="Arial" panose="020B0604020202020204" pitchFamily="34" charset="0"/>
              <a:buChar char="•"/>
            </a:pPr>
            <a:r>
              <a:rPr lang="bg-BG" sz="2000" b="1" dirty="0"/>
              <a:t>Творчески работи</a:t>
            </a:r>
            <a:r>
              <a:rPr lang="bg-BG" sz="2000" dirty="0"/>
              <a:t> - проява на творчество и въображение. </a:t>
            </a:r>
          </a:p>
          <a:p>
            <a:endParaRPr lang="bg-BG" dirty="0"/>
          </a:p>
        </p:txBody>
      </p:sp>
    </p:spTree>
    <p:extLst>
      <p:ext uri="{BB962C8B-B14F-4D97-AF65-F5344CB8AC3E}">
        <p14:creationId xmlns:p14="http://schemas.microsoft.com/office/powerpoint/2010/main" val="4240277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pPr algn="just"/>
            <a:r>
              <a:rPr lang="ru-RU" sz="2200" dirty="0">
                <a:solidFill>
                  <a:schemeClr val="tx1"/>
                </a:solidFill>
              </a:rPr>
              <a:t>Методът има голяма </a:t>
            </a:r>
            <a:r>
              <a:rPr lang="ru-RU" sz="2200" dirty="0" smtClean="0">
                <a:solidFill>
                  <a:schemeClr val="tx1"/>
                </a:solidFill>
              </a:rPr>
              <a:t>евристично - </a:t>
            </a:r>
            <a:r>
              <a:rPr lang="ru-RU" sz="2200" dirty="0">
                <a:solidFill>
                  <a:schemeClr val="tx1"/>
                </a:solidFill>
              </a:rPr>
              <a:t>приложна стойност. Негова отличителна черта е подборът на реална ситуация от живота (проблемна ситуация), типична за даден вид човешка дейност. Методът дава добри възможности за движение от конкретното към абстрактното. Този метод може да се използва за редица цели: задълбочаване и систематизиране на познанията, преценяване на равнището на подготовката, развитието на определени способности, формиране стил на мислене, отношение и интерес към определени страни на действителността. </a:t>
            </a:r>
            <a:endParaRPr lang="ru-RU" sz="2200" dirty="0" smtClean="0">
              <a:solidFill>
                <a:schemeClr val="tx1"/>
              </a:solidFill>
            </a:endParaRPr>
          </a:p>
          <a:p>
            <a:pPr algn="just"/>
            <a:r>
              <a:rPr lang="ru-RU" sz="2200" b="1" dirty="0">
                <a:solidFill>
                  <a:schemeClr val="tx1"/>
                </a:solidFill>
              </a:rPr>
              <a:t>Проект и тема </a:t>
            </a:r>
            <a:endParaRPr lang="ru-RU" sz="2200" b="1" dirty="0" smtClean="0">
              <a:solidFill>
                <a:schemeClr val="tx1"/>
              </a:solidFill>
            </a:endParaRPr>
          </a:p>
          <a:p>
            <a:pPr algn="just"/>
            <a:r>
              <a:rPr lang="ru-RU" sz="2200" dirty="0">
                <a:solidFill>
                  <a:schemeClr val="tx1"/>
                </a:solidFill>
              </a:rPr>
              <a:t>Проектът се разбира като тема за проучване в контекста на дидактическите задачи, успешното разработване на което изисква както теоретични познания, така и практически. </a:t>
            </a:r>
            <a:endParaRPr lang="ru-RU" sz="2200" dirty="0" smtClean="0">
              <a:solidFill>
                <a:schemeClr val="tx1"/>
              </a:solidFill>
            </a:endParaRPr>
          </a:p>
          <a:p>
            <a:pPr algn="just"/>
            <a:r>
              <a:rPr lang="ru-RU" sz="2200" dirty="0" smtClean="0">
                <a:solidFill>
                  <a:schemeClr val="tx1"/>
                </a:solidFill>
              </a:rPr>
              <a:t>Проектите </a:t>
            </a:r>
            <a:r>
              <a:rPr lang="ru-RU" sz="2200" dirty="0">
                <a:solidFill>
                  <a:schemeClr val="tx1"/>
                </a:solidFill>
              </a:rPr>
              <a:t>водят до голямо разнообразие и възможност за проява на творчество от учениците. Проектът може да бъде разработван индивидуално или групово. При индивидуалните проекти, той може да има и оценъчна функция за знания, умения и творческия подход на учениците. При груповите проекти се формират важни умения за работа в екип. </a:t>
            </a:r>
          </a:p>
          <a:p>
            <a:pPr algn="just"/>
            <a:endParaRPr lang="ru-RU" sz="2200" dirty="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Ситуационен метод </a:t>
            </a:r>
            <a:endParaRPr lang="bg-BG" b="1" i="1" dirty="0"/>
          </a:p>
        </p:txBody>
      </p:sp>
    </p:spTree>
    <p:extLst>
      <p:ext uri="{BB962C8B-B14F-4D97-AF65-F5344CB8AC3E}">
        <p14:creationId xmlns:p14="http://schemas.microsoft.com/office/powerpoint/2010/main" val="2573204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bg-BG" sz="2400" b="1" dirty="0">
                <a:solidFill>
                  <a:schemeClr val="tx1"/>
                </a:solidFill>
              </a:rPr>
              <a:t>Лабораторна работа </a:t>
            </a:r>
          </a:p>
          <a:p>
            <a:pPr algn="just"/>
            <a:r>
              <a:rPr lang="bg-BG" sz="2400" dirty="0">
                <a:solidFill>
                  <a:schemeClr val="tx1"/>
                </a:solidFill>
              </a:rPr>
              <a:t>Има основание да се смята, че лабораторната работа не е самостоятелен дидактически метод, поради това, че при нейното извършване неизбежно се използват различни методи- наблюдение, упражнение, експеримент, беседа. Лабораторната работа има противоречив статут в системата на дидактическите категории ето защо на нея е отделена специална тема по- нататък. </a:t>
            </a: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Ситуационен метод </a:t>
            </a:r>
            <a:endParaRPr lang="bg-BG" b="1" i="1" dirty="0"/>
          </a:p>
        </p:txBody>
      </p:sp>
    </p:spTree>
    <p:extLst>
      <p:ext uri="{BB962C8B-B14F-4D97-AF65-F5344CB8AC3E}">
        <p14:creationId xmlns:p14="http://schemas.microsoft.com/office/powerpoint/2010/main" val="2946829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ru-RU" sz="2400" b="1" dirty="0">
                <a:solidFill>
                  <a:schemeClr val="tx1"/>
                </a:solidFill>
              </a:rPr>
              <a:t>I. Функции на контрола и оценката </a:t>
            </a:r>
          </a:p>
          <a:p>
            <a:pPr marL="0" indent="0" algn="just">
              <a:buNone/>
            </a:pPr>
            <a:r>
              <a:rPr lang="ru-RU" sz="2400" dirty="0">
                <a:solidFill>
                  <a:schemeClr val="tx1"/>
                </a:solidFill>
              </a:rPr>
              <a:t>Контролът и оценката на знанията са важен фактор за процеса на обучение. Те изпълняват разнообразни функции. С проблемите на контрола и оценката се занимава науката доцимология. Тя е наука за системата и формите на изпитите и изпитването, начините за оценяване на знанията, проявите на субективизъм на екзаминатора, при оценяването, за възможностите осигуряващи по-голяма обективност на оценката.</a:t>
            </a:r>
          </a:p>
          <a:p>
            <a:pPr marL="0" indent="0" algn="just">
              <a:buNone/>
            </a:pPr>
            <a:r>
              <a:rPr lang="ru-RU" sz="2400" dirty="0">
                <a:solidFill>
                  <a:schemeClr val="tx1"/>
                </a:solidFill>
              </a:rPr>
              <a:t>Чрез контрола и оценката на знанията се прониква се добре в същността на учебната материя, в особеностите на дидактическото й структуриране и систематизирането на познанията</a:t>
            </a:r>
            <a:r>
              <a:rPr lang="ru-RU" sz="2400" b="1" dirty="0">
                <a:solidFill>
                  <a:schemeClr val="tx1"/>
                </a:solidFill>
              </a:rPr>
              <a:t>.</a:t>
            </a: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77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контрол и оценка на знанията, уменията и навиците- основни понятия</a:t>
            </a:r>
            <a:endParaRPr lang="bg-BG" b="1" i="1" dirty="0"/>
          </a:p>
        </p:txBody>
      </p:sp>
    </p:spTree>
    <p:extLst>
      <p:ext uri="{BB962C8B-B14F-4D97-AF65-F5344CB8AC3E}">
        <p14:creationId xmlns:p14="http://schemas.microsoft.com/office/powerpoint/2010/main" val="2425667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en-US" sz="2400" b="1" dirty="0" smtClean="0">
                <a:solidFill>
                  <a:schemeClr val="tx1"/>
                </a:solidFill>
              </a:rPr>
              <a:t>II</a:t>
            </a:r>
            <a:r>
              <a:rPr lang="en-US" sz="2400" b="1" dirty="0">
                <a:solidFill>
                  <a:schemeClr val="tx1"/>
                </a:solidFill>
              </a:rPr>
              <a:t>. </a:t>
            </a:r>
            <a:r>
              <a:rPr lang="ru-RU" sz="2400" b="1" dirty="0">
                <a:solidFill>
                  <a:schemeClr val="tx1"/>
                </a:solidFill>
              </a:rPr>
              <a:t>Видове контрол </a:t>
            </a:r>
          </a:p>
          <a:p>
            <a:pPr marL="0" indent="0" algn="just">
              <a:buNone/>
            </a:pPr>
            <a:r>
              <a:rPr lang="ru-RU" sz="2400" b="1" dirty="0">
                <a:solidFill>
                  <a:schemeClr val="tx1"/>
                </a:solidFill>
              </a:rPr>
              <a:t>Предварителен контрол </a:t>
            </a:r>
            <a:r>
              <a:rPr lang="ru-RU" sz="2400" dirty="0">
                <a:solidFill>
                  <a:schemeClr val="tx1"/>
                </a:solidFill>
              </a:rPr>
              <a:t>- прави се в началото на учебната година, за да се провери готовността на учениците за усвояване на новия материал. Полезен е и за учителя и за учениците. </a:t>
            </a:r>
          </a:p>
          <a:p>
            <a:pPr marL="0" indent="0" algn="just">
              <a:buNone/>
            </a:pPr>
            <a:r>
              <a:rPr lang="ru-RU" sz="2400" b="1" dirty="0" smtClean="0">
                <a:solidFill>
                  <a:schemeClr val="tx1"/>
                </a:solidFill>
              </a:rPr>
              <a:t>Текущ контрол </a:t>
            </a:r>
            <a:r>
              <a:rPr lang="ru-RU" sz="2400" dirty="0" smtClean="0">
                <a:solidFill>
                  <a:schemeClr val="tx1"/>
                </a:solidFill>
              </a:rPr>
              <a:t>- провежда се оперативно, през целия ход на учебния процес. Чрез него се установява степента на усвояване на отделните теми и понятия. Диагностицират се пропуските и затрудненията, срещани при усвояване на учебния материал. Служи за "обратна" връзка между учителя и ученика. Учителя контролира и своята дейност. </a:t>
            </a:r>
          </a:p>
          <a:p>
            <a:pPr marL="0" indent="0" algn="just">
              <a:buNone/>
            </a:pPr>
            <a:r>
              <a:rPr lang="ru-RU" sz="2400" b="1" dirty="0" smtClean="0">
                <a:solidFill>
                  <a:schemeClr val="tx1"/>
                </a:solidFill>
              </a:rPr>
              <a:t>Заключителен </a:t>
            </a:r>
            <a:r>
              <a:rPr lang="ru-RU" sz="2400" dirty="0">
                <a:solidFill>
                  <a:schemeClr val="tx1"/>
                </a:solidFill>
              </a:rPr>
              <a:t>- провежда се в края на всяка тема, раздел, срок, учебна година. </a:t>
            </a: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77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контрол и оценка на знанията, уменията и навиците- основни понятия</a:t>
            </a:r>
            <a:endParaRPr lang="bg-BG" b="1" i="1" dirty="0"/>
          </a:p>
        </p:txBody>
      </p:sp>
    </p:spTree>
    <p:extLst>
      <p:ext uri="{BB962C8B-B14F-4D97-AF65-F5344CB8AC3E}">
        <p14:creationId xmlns:p14="http://schemas.microsoft.com/office/powerpoint/2010/main" val="41662531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r>
              <a:rPr lang="en-US" sz="2400" b="1" dirty="0">
                <a:solidFill>
                  <a:schemeClr val="tx1"/>
                </a:solidFill>
              </a:rPr>
              <a:t>III. </a:t>
            </a:r>
            <a:r>
              <a:rPr lang="bg-BG" sz="2400" b="1" dirty="0">
                <a:solidFill>
                  <a:schemeClr val="tx1"/>
                </a:solidFill>
              </a:rPr>
              <a:t>Методи за контрол </a:t>
            </a:r>
            <a:endParaRPr lang="bg-BG" sz="2400" b="1" dirty="0" smtClean="0">
              <a:solidFill>
                <a:schemeClr val="tx1"/>
              </a:solidFill>
            </a:endParaRPr>
          </a:p>
          <a:p>
            <a:pPr marL="0" indent="0">
              <a:buNone/>
            </a:pPr>
            <a:r>
              <a:rPr lang="ru-RU" sz="2400" b="1" dirty="0">
                <a:solidFill>
                  <a:schemeClr val="tx1"/>
                </a:solidFill>
              </a:rPr>
              <a:t>Наблюдение </a:t>
            </a:r>
          </a:p>
          <a:p>
            <a:pPr marL="0" indent="0" algn="just">
              <a:buNone/>
            </a:pPr>
            <a:r>
              <a:rPr lang="ru-RU" sz="2400" dirty="0">
                <a:solidFill>
                  <a:schemeClr val="tx1"/>
                </a:solidFill>
              </a:rPr>
              <a:t>Най-достъпния метод за контрол на знанията, уменията и навиците. Трябва да се наблюдава съзнателността, внимателността, загрижеността, готовността да се отговаря на всички въпроси. </a:t>
            </a:r>
            <a:endParaRPr lang="ru-RU" sz="2400" dirty="0" smtClean="0">
              <a:solidFill>
                <a:schemeClr val="tx1"/>
              </a:solidFill>
            </a:endParaRPr>
          </a:p>
          <a:p>
            <a:pPr marL="0" indent="0" algn="just">
              <a:buNone/>
            </a:pPr>
            <a:r>
              <a:rPr lang="ru-RU" sz="2400" b="1" dirty="0" smtClean="0">
                <a:solidFill>
                  <a:schemeClr val="tx1"/>
                </a:solidFill>
              </a:rPr>
              <a:t>Устно </a:t>
            </a:r>
            <a:r>
              <a:rPr lang="ru-RU" sz="2400" b="1" dirty="0">
                <a:solidFill>
                  <a:schemeClr val="tx1"/>
                </a:solidFill>
              </a:rPr>
              <a:t>изпитване </a:t>
            </a:r>
          </a:p>
          <a:p>
            <a:pPr marL="0" indent="0" algn="just">
              <a:buNone/>
            </a:pPr>
            <a:r>
              <a:rPr lang="ru-RU" sz="2400" dirty="0">
                <a:solidFill>
                  <a:schemeClr val="tx1"/>
                </a:solidFill>
              </a:rPr>
              <a:t>Чрез него може да се проверява точното запомняне на материала и способността за интерпретация на отделни моменти в него. Устното изпитване може да бъде фронтално и индивидуално. Класът трябва да следи въпросите и отговорите за да може да допълни при нужда изпитвания ученик. </a:t>
            </a: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77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ru-RU" b="1" i="1" dirty="0"/>
              <a:t>Методи за контрол и оценка на знанията, уменията и навиците- основни понятия</a:t>
            </a:r>
            <a:endParaRPr lang="bg-BG" b="1" i="1" dirty="0"/>
          </a:p>
        </p:txBody>
      </p:sp>
    </p:spTree>
    <p:extLst>
      <p:ext uri="{BB962C8B-B14F-4D97-AF65-F5344CB8AC3E}">
        <p14:creationId xmlns:p14="http://schemas.microsoft.com/office/powerpoint/2010/main" val="1682824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232" y="1742493"/>
            <a:ext cx="11887199" cy="4023360"/>
          </a:xfrm>
        </p:spPr>
        <p:txBody>
          <a:bodyPr>
            <a:noAutofit/>
          </a:bodyPr>
          <a:lstStyle/>
          <a:p>
            <a:pPr marL="0" indent="0">
              <a:buNone/>
            </a:pPr>
            <a:r>
              <a:rPr lang="ru-RU" b="1" dirty="0" smtClean="0">
                <a:solidFill>
                  <a:schemeClr val="tx1"/>
                </a:solidFill>
              </a:rPr>
              <a:t>Писмени </a:t>
            </a:r>
            <a:r>
              <a:rPr lang="ru-RU" b="1" dirty="0">
                <a:solidFill>
                  <a:schemeClr val="tx1"/>
                </a:solidFill>
              </a:rPr>
              <a:t>работи </a:t>
            </a:r>
          </a:p>
          <a:p>
            <a:pPr marL="0" indent="0">
              <a:buNone/>
            </a:pPr>
            <a:r>
              <a:rPr lang="ru-RU" i="1" dirty="0">
                <a:solidFill>
                  <a:schemeClr val="tx1"/>
                </a:solidFill>
              </a:rPr>
              <a:t>Чрез писмени работи в един учебен час могат да се проверят всички ученици. </a:t>
            </a:r>
          </a:p>
          <a:p>
            <a:pPr marL="0" indent="0" algn="just">
              <a:buNone/>
            </a:pPr>
            <a:r>
              <a:rPr lang="ru-RU" b="1" dirty="0">
                <a:solidFill>
                  <a:schemeClr val="tx1"/>
                </a:solidFill>
              </a:rPr>
              <a:t>•	</a:t>
            </a:r>
            <a:r>
              <a:rPr lang="ru-RU" dirty="0">
                <a:solidFill>
                  <a:schemeClr val="tx1"/>
                </a:solidFill>
              </a:rPr>
              <a:t>Текущи писмени работи- имат по ограничена функция и темата им е из областта на учебната материя, която се изучава в момента, в близките уроци. За нея не е необходимо предварително да се съобщава, времетраенето й е за 15 минути. </a:t>
            </a:r>
            <a:endParaRPr lang="ru-RU" dirty="0" smtClean="0">
              <a:solidFill>
                <a:schemeClr val="tx1"/>
              </a:solidFill>
            </a:endParaRPr>
          </a:p>
          <a:p>
            <a:pPr marL="0" indent="0" algn="just">
              <a:buNone/>
            </a:pPr>
            <a:r>
              <a:rPr lang="ru-RU" b="1" dirty="0" smtClean="0">
                <a:solidFill>
                  <a:schemeClr val="tx1"/>
                </a:solidFill>
              </a:rPr>
              <a:t>•</a:t>
            </a:r>
            <a:r>
              <a:rPr lang="ru-RU" dirty="0">
                <a:solidFill>
                  <a:schemeClr val="tx1"/>
                </a:solidFill>
              </a:rPr>
              <a:t>	Срочни контролни работи - планират се предварително, продължават цял час. Резултатите от тях се обсъждат в други часове, за да се осмислят грешките и пропуските допуснати от учениците. </a:t>
            </a:r>
          </a:p>
          <a:p>
            <a:pPr marL="0" indent="0">
              <a:buNone/>
            </a:pPr>
            <a:r>
              <a:rPr lang="ru-RU" b="1" dirty="0">
                <a:solidFill>
                  <a:schemeClr val="tx1"/>
                </a:solidFill>
              </a:rPr>
              <a:t>Практическа работа </a:t>
            </a:r>
          </a:p>
          <a:p>
            <a:pPr marL="0" indent="0">
              <a:buNone/>
            </a:pPr>
            <a:r>
              <a:rPr lang="ru-RU" dirty="0">
                <a:solidFill>
                  <a:schemeClr val="tx1"/>
                </a:solidFill>
              </a:rPr>
              <a:t>Практическата работа е особено подходяща за проверка уменията и навиците в </a:t>
            </a:r>
            <a:r>
              <a:rPr lang="ru-RU" dirty="0" smtClean="0">
                <a:solidFill>
                  <a:schemeClr val="tx1"/>
                </a:solidFill>
              </a:rPr>
              <a:t>обучението.</a:t>
            </a:r>
          </a:p>
          <a:p>
            <a:r>
              <a:rPr lang="bg-BG" b="1" dirty="0">
                <a:solidFill>
                  <a:schemeClr val="tx1"/>
                </a:solidFill>
              </a:rPr>
              <a:t>Изпит </a:t>
            </a:r>
          </a:p>
          <a:p>
            <a:r>
              <a:rPr lang="bg-BG" dirty="0">
                <a:solidFill>
                  <a:schemeClr val="tx1"/>
                </a:solidFill>
              </a:rPr>
              <a:t>Представлява заключителна проверка. Той може да бъде устен, писмен, практически или комбиниран. </a:t>
            </a:r>
          </a:p>
          <a:p>
            <a:pPr marL="0" indent="0">
              <a:buNone/>
            </a:pPr>
            <a:endParaRPr lang="bg-BG" dirty="0" smtClean="0">
              <a:solidFill>
                <a:schemeClr val="tx1"/>
              </a:solidFill>
            </a:endParaRPr>
          </a:p>
        </p:txBody>
      </p:sp>
      <p:sp>
        <p:nvSpPr>
          <p:cNvPr id="5" name="Title 1"/>
          <p:cNvSpPr txBox="1">
            <a:spLocks/>
          </p:cNvSpPr>
          <p:nvPr/>
        </p:nvSpPr>
        <p:spPr>
          <a:xfrm>
            <a:off x="467033" y="670062"/>
            <a:ext cx="11724967" cy="834274"/>
          </a:xfrm>
          <a:prstGeom prst="rect">
            <a:avLst/>
          </a:prstGeom>
        </p:spPr>
        <p:txBody>
          <a:bodyPr vert="horz" lIns="91440" tIns="45720" rIns="91440" bIns="45720" rtlCol="0" anchor="b">
            <a:normAutofit fontScale="77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ru-RU" b="1" i="1" dirty="0"/>
              <a:t>Методи за контрол и оценка на знанията, уменията и </a:t>
            </a:r>
            <a:r>
              <a:rPr lang="ru-RU" b="1" i="1" dirty="0" smtClean="0"/>
              <a:t>навиците - </a:t>
            </a:r>
            <a:r>
              <a:rPr lang="ru-RU" b="1" i="1" dirty="0"/>
              <a:t>основни понятия</a:t>
            </a:r>
            <a:endParaRPr lang="bg-BG" b="1" i="1" dirty="0"/>
          </a:p>
        </p:txBody>
      </p:sp>
    </p:spTree>
    <p:extLst>
      <p:ext uri="{BB962C8B-B14F-4D97-AF65-F5344CB8AC3E}">
        <p14:creationId xmlns:p14="http://schemas.microsoft.com/office/powerpoint/2010/main" val="1379046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Класификация</a:t>
            </a:r>
            <a:r>
              <a:rPr lang="bg-BG" b="1" dirty="0"/>
              <a:t> </a:t>
            </a:r>
          </a:p>
        </p:txBody>
      </p:sp>
      <p:sp>
        <p:nvSpPr>
          <p:cNvPr id="3" name="Content Placeholder 2"/>
          <p:cNvSpPr>
            <a:spLocks noGrp="1"/>
          </p:cNvSpPr>
          <p:nvPr>
            <p:ph idx="1"/>
          </p:nvPr>
        </p:nvSpPr>
        <p:spPr>
          <a:xfrm>
            <a:off x="162232" y="1742493"/>
            <a:ext cx="11887199" cy="4023360"/>
          </a:xfrm>
        </p:spPr>
        <p:txBody>
          <a:bodyPr>
            <a:noAutofit/>
          </a:bodyPr>
          <a:lstStyle/>
          <a:p>
            <a:pPr lvl="0">
              <a:buFont typeface="Wingdings" panose="05000000000000000000" pitchFamily="2" charset="2"/>
              <a:buChar char="q"/>
            </a:pPr>
            <a:r>
              <a:rPr lang="bg-BG" dirty="0" smtClean="0"/>
              <a:t>принцип </a:t>
            </a:r>
            <a:r>
              <a:rPr lang="bg-BG" dirty="0"/>
              <a:t>за наг­ледност; </a:t>
            </a:r>
          </a:p>
          <a:p>
            <a:pPr lvl="0">
              <a:buFont typeface="Wingdings" panose="05000000000000000000" pitchFamily="2" charset="2"/>
              <a:buChar char="q"/>
            </a:pPr>
            <a:r>
              <a:rPr lang="bg-BG" dirty="0"/>
              <a:t>принцип за съзнателност; </a:t>
            </a:r>
          </a:p>
          <a:p>
            <a:pPr lvl="0">
              <a:buFont typeface="Wingdings" panose="05000000000000000000" pitchFamily="2" charset="2"/>
              <a:buChar char="q"/>
            </a:pPr>
            <a:r>
              <a:rPr lang="bg-BG" dirty="0"/>
              <a:t>принцип за активност; </a:t>
            </a:r>
          </a:p>
          <a:p>
            <a:pPr lvl="0">
              <a:buFont typeface="Wingdings" panose="05000000000000000000" pitchFamily="2" charset="2"/>
              <a:buChar char="q"/>
            </a:pPr>
            <a:r>
              <a:rPr lang="bg-BG" dirty="0"/>
              <a:t>за систем­ност; </a:t>
            </a:r>
          </a:p>
          <a:p>
            <a:pPr lvl="0">
              <a:buFont typeface="Wingdings" panose="05000000000000000000" pitchFamily="2" charset="2"/>
              <a:buChar char="q"/>
            </a:pPr>
            <a:r>
              <a:rPr lang="bg-BG" dirty="0"/>
              <a:t>за достъпност; </a:t>
            </a:r>
          </a:p>
          <a:p>
            <a:pPr lvl="0">
              <a:buFont typeface="Wingdings" panose="05000000000000000000" pitchFamily="2" charset="2"/>
              <a:buChar char="q"/>
            </a:pPr>
            <a:r>
              <a:rPr lang="bg-BG" dirty="0"/>
              <a:t>трайно овладяване на знанията, уменията и навиците; </a:t>
            </a:r>
          </a:p>
          <a:p>
            <a:pPr lvl="0">
              <a:buFont typeface="Wingdings" panose="05000000000000000000" pitchFamily="2" charset="2"/>
              <a:buChar char="q"/>
            </a:pPr>
            <a:r>
              <a:rPr lang="bg-BG" dirty="0"/>
              <a:t> индивидуален подход; </a:t>
            </a:r>
          </a:p>
          <a:p>
            <a:pPr lvl="0">
              <a:buFont typeface="Wingdings" panose="05000000000000000000" pitchFamily="2" charset="2"/>
              <a:buChar char="q"/>
            </a:pPr>
            <a:r>
              <a:rPr lang="bg-BG" dirty="0"/>
              <a:t> научност; </a:t>
            </a:r>
          </a:p>
          <a:p>
            <a:pPr lvl="0">
              <a:buFont typeface="Wingdings" panose="05000000000000000000" pitchFamily="2" charset="2"/>
              <a:buChar char="q"/>
            </a:pPr>
            <a:r>
              <a:rPr lang="bg-BG" dirty="0"/>
              <a:t> връзка на теорията с практиката и др. </a:t>
            </a:r>
          </a:p>
        </p:txBody>
      </p:sp>
    </p:spTree>
    <p:extLst>
      <p:ext uri="{BB962C8B-B14F-4D97-AF65-F5344CB8AC3E}">
        <p14:creationId xmlns:p14="http://schemas.microsoft.com/office/powerpoint/2010/main" val="268183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Видове уроци в обучението</a:t>
            </a:r>
            <a:endParaRPr lang="bg-BG" dirty="0"/>
          </a:p>
        </p:txBody>
      </p:sp>
      <p:sp>
        <p:nvSpPr>
          <p:cNvPr id="3" name="Content Placeholder 2"/>
          <p:cNvSpPr>
            <a:spLocks noGrp="1"/>
          </p:cNvSpPr>
          <p:nvPr>
            <p:ph idx="1"/>
          </p:nvPr>
        </p:nvSpPr>
        <p:spPr/>
        <p:txBody>
          <a:bodyPr>
            <a:normAutofit fontScale="92500" lnSpcReduction="20000"/>
          </a:bodyPr>
          <a:lstStyle/>
          <a:p>
            <a:r>
              <a:rPr lang="ru-RU" sz="2600" dirty="0">
                <a:solidFill>
                  <a:schemeClr val="tx1"/>
                </a:solidFill>
              </a:rPr>
              <a:t>І. Урок за формиране на нови знания (в практиката за краткост учители и ученици го наричат "нов урок"). </a:t>
            </a:r>
            <a:endParaRPr lang="ru-RU" sz="2600" dirty="0" smtClean="0">
              <a:solidFill>
                <a:schemeClr val="tx1"/>
              </a:solidFill>
            </a:endParaRPr>
          </a:p>
          <a:p>
            <a:pPr>
              <a:buFont typeface="Wingdings" panose="05000000000000000000" pitchFamily="2" charset="2"/>
              <a:buChar char="q"/>
            </a:pPr>
            <a:r>
              <a:rPr lang="ru-RU" sz="2400" dirty="0">
                <a:solidFill>
                  <a:schemeClr val="tx1"/>
                </a:solidFill>
              </a:rPr>
              <a:t>П</a:t>
            </a:r>
            <a:r>
              <a:rPr lang="ru-RU" sz="2400" dirty="0" smtClean="0">
                <a:solidFill>
                  <a:schemeClr val="tx1"/>
                </a:solidFill>
              </a:rPr>
              <a:t>одготовка </a:t>
            </a:r>
            <a:r>
              <a:rPr lang="ru-RU" sz="2400" dirty="0">
                <a:solidFill>
                  <a:schemeClr val="tx1"/>
                </a:solidFill>
              </a:rPr>
              <a:t>на учителя и учениците </a:t>
            </a:r>
            <a:r>
              <a:rPr lang="ru-RU" sz="2400" dirty="0" smtClean="0">
                <a:solidFill>
                  <a:schemeClr val="tx1"/>
                </a:solidFill>
              </a:rPr>
              <a:t>преди началото на урока;</a:t>
            </a:r>
          </a:p>
          <a:p>
            <a:pPr>
              <a:buFont typeface="Wingdings" panose="05000000000000000000" pitchFamily="2" charset="2"/>
              <a:buChar char="q"/>
            </a:pPr>
            <a:r>
              <a:rPr lang="bg-BG" sz="2400" dirty="0">
                <a:solidFill>
                  <a:schemeClr val="tx1"/>
                </a:solidFill>
              </a:rPr>
              <a:t>Проверка на домашната </a:t>
            </a:r>
            <a:r>
              <a:rPr lang="bg-BG" sz="2400" dirty="0" smtClean="0">
                <a:solidFill>
                  <a:schemeClr val="tx1"/>
                </a:solidFill>
              </a:rPr>
              <a:t>работа</a:t>
            </a:r>
            <a:r>
              <a:rPr lang="bg-BG" sz="2400" dirty="0">
                <a:solidFill>
                  <a:schemeClr val="tx1"/>
                </a:solidFill>
              </a:rPr>
              <a:t>;</a:t>
            </a:r>
            <a:endParaRPr lang="bg-BG" sz="2400" dirty="0" smtClean="0">
              <a:solidFill>
                <a:schemeClr val="tx1"/>
              </a:solidFill>
            </a:endParaRPr>
          </a:p>
          <a:p>
            <a:pPr>
              <a:buFont typeface="Wingdings" panose="05000000000000000000" pitchFamily="2" charset="2"/>
              <a:buChar char="q"/>
            </a:pPr>
            <a:r>
              <a:rPr lang="bg-BG" sz="2400" dirty="0">
                <a:solidFill>
                  <a:schemeClr val="tx1"/>
                </a:solidFill>
              </a:rPr>
              <a:t>Актуализация на стари </a:t>
            </a:r>
            <a:r>
              <a:rPr lang="bg-BG" sz="2400" dirty="0" smtClean="0">
                <a:solidFill>
                  <a:schemeClr val="tx1"/>
                </a:solidFill>
              </a:rPr>
              <a:t>знания;</a:t>
            </a:r>
          </a:p>
          <a:p>
            <a:pPr>
              <a:buFont typeface="Wingdings" panose="05000000000000000000" pitchFamily="2" charset="2"/>
              <a:buChar char="q"/>
            </a:pPr>
            <a:r>
              <a:rPr lang="bg-BG" sz="2400" dirty="0">
                <a:solidFill>
                  <a:schemeClr val="tx1"/>
                </a:solidFill>
              </a:rPr>
              <a:t>Изясняване и </a:t>
            </a:r>
            <a:r>
              <a:rPr lang="bg-BG" sz="2400" dirty="0" smtClean="0">
                <a:solidFill>
                  <a:schemeClr val="tx1"/>
                </a:solidFill>
              </a:rPr>
              <a:t>въвеждане на новото </a:t>
            </a:r>
            <a:r>
              <a:rPr lang="bg-BG" sz="2400" dirty="0">
                <a:solidFill>
                  <a:schemeClr val="tx1"/>
                </a:solidFill>
              </a:rPr>
              <a:t>учебно </a:t>
            </a:r>
            <a:r>
              <a:rPr lang="bg-BG" sz="2400" dirty="0" smtClean="0">
                <a:solidFill>
                  <a:schemeClr val="tx1"/>
                </a:solidFill>
              </a:rPr>
              <a:t>съдържание;</a:t>
            </a:r>
          </a:p>
          <a:p>
            <a:pPr>
              <a:buFont typeface="Wingdings" panose="05000000000000000000" pitchFamily="2" charset="2"/>
              <a:buChar char="q"/>
            </a:pPr>
            <a:r>
              <a:rPr lang="bg-BG" sz="2400" dirty="0">
                <a:solidFill>
                  <a:schemeClr val="tx1"/>
                </a:solidFill>
              </a:rPr>
              <a:t>Задаване на самостоятелна работа </a:t>
            </a:r>
            <a:r>
              <a:rPr lang="bg-BG" sz="2400" dirty="0" smtClean="0">
                <a:solidFill>
                  <a:schemeClr val="tx1"/>
                </a:solidFill>
              </a:rPr>
              <a:t>върху новите знания и проверка на изпълнението ѝ;</a:t>
            </a:r>
          </a:p>
          <a:p>
            <a:pPr>
              <a:buFont typeface="Wingdings" panose="05000000000000000000" pitchFamily="2" charset="2"/>
              <a:buChar char="q"/>
            </a:pPr>
            <a:r>
              <a:rPr lang="bg-BG" sz="2400" dirty="0">
                <a:solidFill>
                  <a:schemeClr val="tx1"/>
                </a:solidFill>
              </a:rPr>
              <a:t>Поставяне на домашна </a:t>
            </a:r>
            <a:r>
              <a:rPr lang="bg-BG" sz="2400" dirty="0" smtClean="0">
                <a:solidFill>
                  <a:schemeClr val="tx1"/>
                </a:solidFill>
              </a:rPr>
              <a:t>работа;</a:t>
            </a:r>
          </a:p>
          <a:p>
            <a:pPr>
              <a:buFont typeface="Wingdings" panose="05000000000000000000" pitchFamily="2" charset="2"/>
              <a:buChar char="q"/>
            </a:pPr>
            <a:r>
              <a:rPr lang="ru-RU" sz="2400" dirty="0">
                <a:solidFill>
                  <a:schemeClr val="tx1"/>
                </a:solidFill>
              </a:rPr>
              <a:t>Обобщаване на резултатите от </a:t>
            </a:r>
            <a:r>
              <a:rPr lang="ru-RU" sz="2400" dirty="0" smtClean="0">
                <a:solidFill>
                  <a:schemeClr val="tx1"/>
                </a:solidFill>
              </a:rPr>
              <a:t>урока.</a:t>
            </a:r>
            <a:endParaRPr lang="bg-BG" sz="2400" dirty="0">
              <a:solidFill>
                <a:schemeClr val="tx1"/>
              </a:solidFill>
            </a:endParaRPr>
          </a:p>
        </p:txBody>
      </p:sp>
    </p:spTree>
    <p:extLst>
      <p:ext uri="{BB962C8B-B14F-4D97-AF65-F5344CB8AC3E}">
        <p14:creationId xmlns:p14="http://schemas.microsoft.com/office/powerpoint/2010/main" val="2641696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Видове уроци в обучението</a:t>
            </a:r>
            <a:endParaRPr lang="bg-BG" dirty="0"/>
          </a:p>
        </p:txBody>
      </p:sp>
      <p:sp>
        <p:nvSpPr>
          <p:cNvPr id="3" name="Content Placeholder 2"/>
          <p:cNvSpPr>
            <a:spLocks noGrp="1"/>
          </p:cNvSpPr>
          <p:nvPr>
            <p:ph idx="1"/>
          </p:nvPr>
        </p:nvSpPr>
        <p:spPr/>
        <p:txBody>
          <a:bodyPr>
            <a:normAutofit/>
          </a:bodyPr>
          <a:lstStyle/>
          <a:p>
            <a:r>
              <a:rPr lang="en-US" sz="2600" dirty="0" smtClean="0">
                <a:solidFill>
                  <a:schemeClr val="tx1"/>
                </a:solidFill>
              </a:rPr>
              <a:t>II </a:t>
            </a:r>
            <a:r>
              <a:rPr lang="ru-RU" sz="2600" dirty="0" smtClean="0">
                <a:solidFill>
                  <a:schemeClr val="tx1"/>
                </a:solidFill>
              </a:rPr>
              <a:t>Урок </a:t>
            </a:r>
            <a:r>
              <a:rPr lang="ru-RU" sz="2600" dirty="0">
                <a:solidFill>
                  <a:schemeClr val="tx1"/>
                </a:solidFill>
              </a:rPr>
              <a:t>за затвърждаване на знанията и формиране на умения </a:t>
            </a:r>
            <a:r>
              <a:rPr lang="ru-RU" sz="2600" dirty="0" smtClean="0">
                <a:solidFill>
                  <a:schemeClr val="tx1"/>
                </a:solidFill>
              </a:rPr>
              <a:t>(за </a:t>
            </a:r>
            <a:r>
              <a:rPr lang="ru-RU" sz="2600" dirty="0">
                <a:solidFill>
                  <a:schemeClr val="tx1"/>
                </a:solidFill>
              </a:rPr>
              <a:t>краткост се нарича “Урок за упражнение”). </a:t>
            </a:r>
            <a:endParaRPr lang="en-US" sz="2600" dirty="0" smtClean="0">
              <a:solidFill>
                <a:schemeClr val="tx1"/>
              </a:solidFill>
            </a:endParaRPr>
          </a:p>
          <a:p>
            <a:pPr>
              <a:buFont typeface="Wingdings" panose="05000000000000000000" pitchFamily="2" charset="2"/>
              <a:buChar char="q"/>
            </a:pPr>
            <a:r>
              <a:rPr lang="ru-RU" sz="2400" dirty="0" smtClean="0">
                <a:solidFill>
                  <a:schemeClr val="tx1"/>
                </a:solidFill>
              </a:rPr>
              <a:t>Подготовка </a:t>
            </a:r>
            <a:r>
              <a:rPr lang="ru-RU" sz="2400" dirty="0">
                <a:solidFill>
                  <a:schemeClr val="tx1"/>
                </a:solidFill>
              </a:rPr>
              <a:t>на учителя и учениците </a:t>
            </a:r>
            <a:r>
              <a:rPr lang="ru-RU" sz="2400" dirty="0" smtClean="0">
                <a:solidFill>
                  <a:schemeClr val="tx1"/>
                </a:solidFill>
              </a:rPr>
              <a:t>преди началото на урока;</a:t>
            </a:r>
          </a:p>
          <a:p>
            <a:pPr>
              <a:buFont typeface="Wingdings" panose="05000000000000000000" pitchFamily="2" charset="2"/>
              <a:buChar char="q"/>
            </a:pPr>
            <a:r>
              <a:rPr lang="bg-BG" sz="2400" dirty="0">
                <a:solidFill>
                  <a:schemeClr val="tx1"/>
                </a:solidFill>
              </a:rPr>
              <a:t>Проверка на домашната </a:t>
            </a:r>
            <a:r>
              <a:rPr lang="bg-BG" sz="2400" dirty="0" smtClean="0">
                <a:solidFill>
                  <a:schemeClr val="tx1"/>
                </a:solidFill>
              </a:rPr>
              <a:t>работа</a:t>
            </a:r>
            <a:r>
              <a:rPr lang="bg-BG" sz="2400" dirty="0">
                <a:solidFill>
                  <a:schemeClr val="tx1"/>
                </a:solidFill>
              </a:rPr>
              <a:t>;</a:t>
            </a:r>
            <a:endParaRPr lang="bg-BG" sz="2400" dirty="0" smtClean="0">
              <a:solidFill>
                <a:schemeClr val="tx1"/>
              </a:solidFill>
            </a:endParaRPr>
          </a:p>
          <a:p>
            <a:pPr>
              <a:buFont typeface="Wingdings" panose="05000000000000000000" pitchFamily="2" charset="2"/>
              <a:buChar char="q"/>
            </a:pPr>
            <a:r>
              <a:rPr lang="bg-BG" sz="2400" dirty="0">
                <a:solidFill>
                  <a:schemeClr val="tx1"/>
                </a:solidFill>
              </a:rPr>
              <a:t>Актуализация на стари </a:t>
            </a:r>
            <a:r>
              <a:rPr lang="bg-BG" sz="2400" dirty="0" smtClean="0">
                <a:solidFill>
                  <a:schemeClr val="tx1"/>
                </a:solidFill>
              </a:rPr>
              <a:t>знания;</a:t>
            </a:r>
          </a:p>
          <a:p>
            <a:pPr>
              <a:buFont typeface="Wingdings" panose="05000000000000000000" pitchFamily="2" charset="2"/>
              <a:buChar char="q"/>
            </a:pPr>
            <a:r>
              <a:rPr lang="bg-BG" sz="2400" dirty="0" smtClean="0">
                <a:solidFill>
                  <a:schemeClr val="tx1"/>
                </a:solidFill>
              </a:rPr>
              <a:t>Задаване </a:t>
            </a:r>
            <a:r>
              <a:rPr lang="bg-BG" sz="2400" dirty="0">
                <a:solidFill>
                  <a:schemeClr val="tx1"/>
                </a:solidFill>
              </a:rPr>
              <a:t>на </a:t>
            </a:r>
            <a:r>
              <a:rPr lang="en-GB" sz="2400" dirty="0" err="1">
                <a:solidFill>
                  <a:schemeClr val="tx1"/>
                </a:solidFill>
              </a:rPr>
              <a:t>задачи</a:t>
            </a:r>
            <a:r>
              <a:rPr lang="en-GB" sz="2400" dirty="0">
                <a:solidFill>
                  <a:schemeClr val="tx1"/>
                </a:solidFill>
              </a:rPr>
              <a:t> и </a:t>
            </a:r>
            <a:r>
              <a:rPr lang="en-GB" sz="2400" dirty="0" err="1">
                <a:solidFill>
                  <a:schemeClr val="tx1"/>
                </a:solidFill>
              </a:rPr>
              <a:t>упражнения</a:t>
            </a:r>
            <a:r>
              <a:rPr lang="bg-BG" sz="2400" dirty="0">
                <a:solidFill>
                  <a:schemeClr val="tx1"/>
                </a:solidFill>
              </a:rPr>
              <a:t>;</a:t>
            </a:r>
          </a:p>
          <a:p>
            <a:pPr>
              <a:buFont typeface="Wingdings" panose="05000000000000000000" pitchFamily="2" charset="2"/>
              <a:buChar char="q"/>
            </a:pPr>
            <a:r>
              <a:rPr lang="bg-BG" sz="2400" dirty="0">
                <a:solidFill>
                  <a:schemeClr val="tx1"/>
                </a:solidFill>
              </a:rPr>
              <a:t>Поставяне на домашна </a:t>
            </a:r>
            <a:r>
              <a:rPr lang="bg-BG" sz="2400" dirty="0" smtClean="0">
                <a:solidFill>
                  <a:schemeClr val="tx1"/>
                </a:solidFill>
              </a:rPr>
              <a:t>работа;</a:t>
            </a:r>
          </a:p>
          <a:p>
            <a:pPr>
              <a:buFont typeface="Wingdings" panose="05000000000000000000" pitchFamily="2" charset="2"/>
              <a:buChar char="q"/>
            </a:pPr>
            <a:r>
              <a:rPr lang="ru-RU" sz="2400" dirty="0">
                <a:solidFill>
                  <a:schemeClr val="tx1"/>
                </a:solidFill>
              </a:rPr>
              <a:t>Обобщаване на резултатите от </a:t>
            </a:r>
            <a:r>
              <a:rPr lang="ru-RU" sz="2400" dirty="0" smtClean="0">
                <a:solidFill>
                  <a:schemeClr val="tx1"/>
                </a:solidFill>
              </a:rPr>
              <a:t>урока.</a:t>
            </a:r>
            <a:endParaRPr lang="bg-BG" sz="2400" dirty="0">
              <a:solidFill>
                <a:schemeClr val="tx1"/>
              </a:solidFill>
            </a:endParaRPr>
          </a:p>
        </p:txBody>
      </p:sp>
    </p:spTree>
    <p:extLst>
      <p:ext uri="{BB962C8B-B14F-4D97-AF65-F5344CB8AC3E}">
        <p14:creationId xmlns:p14="http://schemas.microsoft.com/office/powerpoint/2010/main" val="2009444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Видове уроци в обучението</a:t>
            </a:r>
            <a:endParaRPr lang="bg-BG" dirty="0"/>
          </a:p>
        </p:txBody>
      </p:sp>
      <p:sp>
        <p:nvSpPr>
          <p:cNvPr id="3" name="Content Placeholder 2"/>
          <p:cNvSpPr>
            <a:spLocks noGrp="1"/>
          </p:cNvSpPr>
          <p:nvPr>
            <p:ph idx="1"/>
          </p:nvPr>
        </p:nvSpPr>
        <p:spPr/>
        <p:txBody>
          <a:bodyPr>
            <a:normAutofit/>
          </a:bodyPr>
          <a:lstStyle/>
          <a:p>
            <a:r>
              <a:rPr lang="en-US" sz="2600" dirty="0" smtClean="0">
                <a:solidFill>
                  <a:schemeClr val="tx1"/>
                </a:solidFill>
              </a:rPr>
              <a:t>III </a:t>
            </a:r>
            <a:r>
              <a:rPr lang="ru-RU" sz="2600" dirty="0" smtClean="0">
                <a:solidFill>
                  <a:schemeClr val="tx1"/>
                </a:solidFill>
              </a:rPr>
              <a:t>Урок </a:t>
            </a:r>
            <a:r>
              <a:rPr lang="ru-RU" sz="2600" dirty="0">
                <a:solidFill>
                  <a:schemeClr val="tx1"/>
                </a:solidFill>
              </a:rPr>
              <a:t>за обобщаване и систематизиране на знанията </a:t>
            </a:r>
            <a:r>
              <a:rPr lang="ru-RU" sz="2600" dirty="0" smtClean="0">
                <a:solidFill>
                  <a:schemeClr val="tx1"/>
                </a:solidFill>
              </a:rPr>
              <a:t>(за </a:t>
            </a:r>
            <a:r>
              <a:rPr lang="ru-RU" sz="2600" dirty="0">
                <a:solidFill>
                  <a:schemeClr val="tx1"/>
                </a:solidFill>
              </a:rPr>
              <a:t>краткост се нарича “Преговорен урок”). </a:t>
            </a:r>
            <a:endParaRPr lang="en-US" sz="2600" dirty="0" smtClean="0">
              <a:solidFill>
                <a:schemeClr val="tx1"/>
              </a:solidFill>
            </a:endParaRPr>
          </a:p>
          <a:p>
            <a:pPr>
              <a:buFont typeface="Wingdings" panose="05000000000000000000" pitchFamily="2" charset="2"/>
              <a:buChar char="q"/>
            </a:pPr>
            <a:r>
              <a:rPr lang="bg-BG" sz="2400" dirty="0" smtClean="0">
                <a:solidFill>
                  <a:schemeClr val="tx1"/>
                </a:solidFill>
              </a:rPr>
              <a:t>Въвеждане на темата и целта </a:t>
            </a:r>
            <a:r>
              <a:rPr lang="ru-RU" sz="2400" dirty="0" smtClean="0">
                <a:solidFill>
                  <a:schemeClr val="tx1"/>
                </a:solidFill>
              </a:rPr>
              <a:t>на урока;</a:t>
            </a:r>
          </a:p>
          <a:p>
            <a:pPr>
              <a:buFont typeface="Wingdings" panose="05000000000000000000" pitchFamily="2" charset="2"/>
              <a:buChar char="q"/>
            </a:pPr>
            <a:r>
              <a:rPr lang="bg-BG" sz="2400" dirty="0" smtClean="0">
                <a:solidFill>
                  <a:schemeClr val="tx1"/>
                </a:solidFill>
              </a:rPr>
              <a:t>Актуализация </a:t>
            </a:r>
            <a:r>
              <a:rPr lang="bg-BG" sz="2400" dirty="0">
                <a:solidFill>
                  <a:schemeClr val="tx1"/>
                </a:solidFill>
              </a:rPr>
              <a:t>на стари </a:t>
            </a:r>
            <a:r>
              <a:rPr lang="bg-BG" sz="2400" dirty="0" smtClean="0">
                <a:solidFill>
                  <a:schemeClr val="tx1"/>
                </a:solidFill>
              </a:rPr>
              <a:t>знания;</a:t>
            </a:r>
          </a:p>
          <a:p>
            <a:pPr>
              <a:buFont typeface="Wingdings" panose="05000000000000000000" pitchFamily="2" charset="2"/>
              <a:buChar char="q"/>
            </a:pPr>
            <a:r>
              <a:rPr lang="bg-BG" sz="2400" dirty="0" smtClean="0">
                <a:solidFill>
                  <a:schemeClr val="tx1"/>
                </a:solidFill>
              </a:rPr>
              <a:t>Задаване </a:t>
            </a:r>
            <a:r>
              <a:rPr lang="bg-BG" sz="2400" dirty="0">
                <a:solidFill>
                  <a:schemeClr val="tx1"/>
                </a:solidFill>
              </a:rPr>
              <a:t>на </a:t>
            </a:r>
            <a:r>
              <a:rPr lang="en-GB" sz="2400" dirty="0" err="1">
                <a:solidFill>
                  <a:schemeClr val="tx1"/>
                </a:solidFill>
              </a:rPr>
              <a:t>задачи</a:t>
            </a:r>
            <a:r>
              <a:rPr lang="en-GB" sz="2400" dirty="0">
                <a:solidFill>
                  <a:schemeClr val="tx1"/>
                </a:solidFill>
              </a:rPr>
              <a:t> и </a:t>
            </a:r>
            <a:r>
              <a:rPr lang="en-GB" sz="2400" dirty="0" err="1">
                <a:solidFill>
                  <a:schemeClr val="tx1"/>
                </a:solidFill>
              </a:rPr>
              <a:t>упражнения</a:t>
            </a:r>
            <a:r>
              <a:rPr lang="bg-BG" sz="2400" dirty="0" smtClean="0">
                <a:solidFill>
                  <a:schemeClr val="tx1"/>
                </a:solidFill>
              </a:rPr>
              <a:t>;</a:t>
            </a:r>
          </a:p>
          <a:p>
            <a:pPr>
              <a:buFont typeface="Wingdings" panose="05000000000000000000" pitchFamily="2" charset="2"/>
              <a:buChar char="q"/>
            </a:pPr>
            <a:r>
              <a:rPr lang="ru-RU" sz="2400" dirty="0">
                <a:solidFill>
                  <a:schemeClr val="tx1"/>
                </a:solidFill>
              </a:rPr>
              <a:t>Формулиране от учениците на изводи и </a:t>
            </a:r>
            <a:r>
              <a:rPr lang="ru-RU" sz="2400" dirty="0" smtClean="0">
                <a:solidFill>
                  <a:schemeClr val="tx1"/>
                </a:solidFill>
              </a:rPr>
              <a:t>обобщения;</a:t>
            </a:r>
            <a:endParaRPr lang="bg-BG" sz="2400" dirty="0">
              <a:solidFill>
                <a:schemeClr val="tx1"/>
              </a:solidFill>
            </a:endParaRPr>
          </a:p>
        </p:txBody>
      </p:sp>
    </p:spTree>
    <p:extLst>
      <p:ext uri="{BB962C8B-B14F-4D97-AF65-F5344CB8AC3E}">
        <p14:creationId xmlns:p14="http://schemas.microsoft.com/office/powerpoint/2010/main" val="1025812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Видове уроци в обучението</a:t>
            </a:r>
            <a:endParaRPr lang="bg-BG" dirty="0"/>
          </a:p>
        </p:txBody>
      </p:sp>
      <p:sp>
        <p:nvSpPr>
          <p:cNvPr id="3" name="Content Placeholder 2"/>
          <p:cNvSpPr>
            <a:spLocks noGrp="1"/>
          </p:cNvSpPr>
          <p:nvPr>
            <p:ph idx="1"/>
          </p:nvPr>
        </p:nvSpPr>
        <p:spPr/>
        <p:txBody>
          <a:bodyPr>
            <a:normAutofit/>
          </a:bodyPr>
          <a:lstStyle/>
          <a:p>
            <a:r>
              <a:rPr lang="en-US" sz="2600" dirty="0" smtClean="0">
                <a:solidFill>
                  <a:schemeClr val="tx1"/>
                </a:solidFill>
              </a:rPr>
              <a:t>IV </a:t>
            </a:r>
            <a:r>
              <a:rPr lang="ru-RU" sz="2600" dirty="0">
                <a:solidFill>
                  <a:schemeClr val="tx1"/>
                </a:solidFill>
              </a:rPr>
              <a:t>Урок за проверка и оценка на знанията и </a:t>
            </a:r>
            <a:r>
              <a:rPr lang="ru-RU" sz="2600" dirty="0" smtClean="0">
                <a:solidFill>
                  <a:schemeClr val="tx1"/>
                </a:solidFill>
              </a:rPr>
              <a:t>уменията. (за </a:t>
            </a:r>
            <a:r>
              <a:rPr lang="ru-RU" sz="2600" dirty="0">
                <a:solidFill>
                  <a:schemeClr val="tx1"/>
                </a:solidFill>
              </a:rPr>
              <a:t>краткост се нарича “Контролна” или “Класна работа”). </a:t>
            </a:r>
            <a:endParaRPr lang="ru-RU" sz="2600" dirty="0" smtClean="0">
              <a:solidFill>
                <a:schemeClr val="tx1"/>
              </a:solidFill>
            </a:endParaRPr>
          </a:p>
          <a:p>
            <a:endParaRPr lang="en-US" sz="2600" dirty="0" smtClean="0">
              <a:solidFill>
                <a:schemeClr val="tx1"/>
              </a:solidFill>
            </a:endParaRPr>
          </a:p>
          <a:p>
            <a:pPr marL="0" indent="0">
              <a:buNone/>
            </a:pPr>
            <a:r>
              <a:rPr lang="bg-BG" sz="2400" dirty="0">
                <a:solidFill>
                  <a:schemeClr val="tx1"/>
                </a:solidFill>
              </a:rPr>
              <a:t>П</a:t>
            </a:r>
            <a:r>
              <a:rPr lang="en-GB" sz="2400" dirty="0" err="1" smtClean="0">
                <a:solidFill>
                  <a:schemeClr val="tx1"/>
                </a:solidFill>
              </a:rPr>
              <a:t>исмена</a:t>
            </a:r>
            <a:r>
              <a:rPr lang="en-GB" sz="2400" dirty="0" smtClean="0">
                <a:solidFill>
                  <a:schemeClr val="tx1"/>
                </a:solidFill>
              </a:rPr>
              <a:t> </a:t>
            </a:r>
            <a:r>
              <a:rPr lang="en-GB" sz="2400" dirty="0" err="1">
                <a:solidFill>
                  <a:schemeClr val="tx1"/>
                </a:solidFill>
              </a:rPr>
              <a:t>индивидуална</a:t>
            </a:r>
            <a:r>
              <a:rPr lang="en-GB" sz="2400" dirty="0">
                <a:solidFill>
                  <a:schemeClr val="tx1"/>
                </a:solidFill>
              </a:rPr>
              <a:t> </a:t>
            </a:r>
            <a:r>
              <a:rPr lang="en-GB" sz="2400" dirty="0" err="1">
                <a:solidFill>
                  <a:schemeClr val="tx1"/>
                </a:solidFill>
              </a:rPr>
              <a:t>самостоятелна</a:t>
            </a:r>
            <a:r>
              <a:rPr lang="en-GB" sz="2400" dirty="0">
                <a:solidFill>
                  <a:schemeClr val="tx1"/>
                </a:solidFill>
              </a:rPr>
              <a:t> </a:t>
            </a:r>
            <a:r>
              <a:rPr lang="en-GB" sz="2400" dirty="0" err="1">
                <a:solidFill>
                  <a:schemeClr val="tx1"/>
                </a:solidFill>
              </a:rPr>
              <a:t>работа</a:t>
            </a:r>
            <a:r>
              <a:rPr lang="en-GB" sz="2400" dirty="0">
                <a:solidFill>
                  <a:schemeClr val="tx1"/>
                </a:solidFill>
              </a:rPr>
              <a:t> с </a:t>
            </a:r>
            <a:r>
              <a:rPr lang="en-GB" sz="2400" dirty="0" err="1">
                <a:solidFill>
                  <a:schemeClr val="tx1"/>
                </a:solidFill>
              </a:rPr>
              <a:t>времетраене</a:t>
            </a:r>
            <a:r>
              <a:rPr lang="en-GB" sz="2400" dirty="0">
                <a:solidFill>
                  <a:schemeClr val="tx1"/>
                </a:solidFill>
              </a:rPr>
              <a:t> 15 </a:t>
            </a:r>
            <a:r>
              <a:rPr lang="en-GB" sz="2400" dirty="0" err="1" smtClean="0">
                <a:solidFill>
                  <a:schemeClr val="tx1"/>
                </a:solidFill>
              </a:rPr>
              <a:t>мин</a:t>
            </a:r>
            <a:r>
              <a:rPr lang="en-GB" sz="2400" dirty="0" smtClean="0">
                <a:solidFill>
                  <a:schemeClr val="tx1"/>
                </a:solidFill>
              </a:rPr>
              <a:t>.</a:t>
            </a:r>
            <a:r>
              <a:rPr lang="bg-BG" sz="2400" dirty="0" smtClean="0">
                <a:solidFill>
                  <a:schemeClr val="tx1"/>
                </a:solidFill>
              </a:rPr>
              <a:t>, </a:t>
            </a:r>
            <a:r>
              <a:rPr lang="en-GB" sz="2400" dirty="0" smtClean="0">
                <a:solidFill>
                  <a:schemeClr val="tx1"/>
                </a:solidFill>
              </a:rPr>
              <a:t>20 </a:t>
            </a:r>
            <a:r>
              <a:rPr lang="en-GB" sz="2400" dirty="0" err="1">
                <a:solidFill>
                  <a:schemeClr val="tx1"/>
                </a:solidFill>
              </a:rPr>
              <a:t>мин</a:t>
            </a:r>
            <a:r>
              <a:rPr lang="en-GB" sz="2400" dirty="0">
                <a:solidFill>
                  <a:schemeClr val="tx1"/>
                </a:solidFill>
              </a:rPr>
              <a:t>., </a:t>
            </a:r>
            <a:r>
              <a:rPr lang="bg-BG" sz="2400" dirty="0" smtClean="0">
                <a:solidFill>
                  <a:schemeClr val="tx1"/>
                </a:solidFill>
              </a:rPr>
              <a:t>или </a:t>
            </a:r>
            <a:r>
              <a:rPr lang="en-GB" sz="2400" dirty="0" err="1" smtClean="0">
                <a:solidFill>
                  <a:schemeClr val="tx1"/>
                </a:solidFill>
              </a:rPr>
              <a:t>един</a:t>
            </a:r>
            <a:r>
              <a:rPr lang="en-GB" sz="2400" dirty="0" smtClean="0">
                <a:solidFill>
                  <a:schemeClr val="tx1"/>
                </a:solidFill>
              </a:rPr>
              <a:t> </a:t>
            </a:r>
            <a:r>
              <a:rPr lang="en-GB" sz="2400" dirty="0" err="1">
                <a:solidFill>
                  <a:schemeClr val="tx1"/>
                </a:solidFill>
              </a:rPr>
              <a:t>учебен</a:t>
            </a:r>
            <a:r>
              <a:rPr lang="en-GB" sz="2400" dirty="0">
                <a:solidFill>
                  <a:schemeClr val="tx1"/>
                </a:solidFill>
              </a:rPr>
              <a:t> </a:t>
            </a:r>
            <a:r>
              <a:rPr lang="en-GB" sz="2400" dirty="0" err="1">
                <a:solidFill>
                  <a:schemeClr val="tx1"/>
                </a:solidFill>
              </a:rPr>
              <a:t>час</a:t>
            </a:r>
            <a:endParaRPr lang="bg-BG" sz="2800" dirty="0" smtClean="0">
              <a:solidFill>
                <a:schemeClr val="tx1"/>
              </a:solidFill>
            </a:endParaRPr>
          </a:p>
        </p:txBody>
      </p:sp>
    </p:spTree>
    <p:extLst>
      <p:ext uri="{BB962C8B-B14F-4D97-AF65-F5344CB8AC3E}">
        <p14:creationId xmlns:p14="http://schemas.microsoft.com/office/powerpoint/2010/main" val="42133362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rmAutofit/>
          </a:bodyPr>
          <a:lstStyle/>
          <a:p>
            <a:r>
              <a:rPr lang="ru-RU" sz="4400" dirty="0"/>
              <a:t>Цели на обучението по </a:t>
            </a:r>
            <a:r>
              <a:rPr lang="ru-RU" sz="4400" dirty="0" smtClean="0"/>
              <a:t>математика</a:t>
            </a:r>
            <a:endParaRPr lang="bg-BG" sz="4400" dirty="0"/>
          </a:p>
        </p:txBody>
      </p:sp>
      <p:sp>
        <p:nvSpPr>
          <p:cNvPr id="3" name="Content Placeholder 2"/>
          <p:cNvSpPr>
            <a:spLocks noGrp="1"/>
          </p:cNvSpPr>
          <p:nvPr>
            <p:ph idx="1"/>
          </p:nvPr>
        </p:nvSpPr>
        <p:spPr>
          <a:xfrm>
            <a:off x="781665" y="1845734"/>
            <a:ext cx="11135031" cy="4023360"/>
          </a:xfrm>
        </p:spPr>
        <p:txBody>
          <a:bodyPr>
            <a:noAutofit/>
          </a:bodyPr>
          <a:lstStyle/>
          <a:p>
            <a:pPr>
              <a:buFont typeface="Arial" panose="020B0604020202020204" pitchFamily="34" charset="0"/>
              <a:buChar char="•"/>
            </a:pPr>
            <a:r>
              <a:rPr lang="ru-RU" sz="2400" dirty="0" smtClean="0">
                <a:solidFill>
                  <a:schemeClr val="tx1"/>
                </a:solidFill>
              </a:rPr>
              <a:t>изграждане </a:t>
            </a:r>
            <a:r>
              <a:rPr lang="ru-RU" sz="2400" dirty="0">
                <a:solidFill>
                  <a:schemeClr val="tx1"/>
                </a:solidFill>
              </a:rPr>
              <a:t>и развитие на система от математически знания, умения и навици;</a:t>
            </a:r>
          </a:p>
          <a:p>
            <a:pPr>
              <a:buFont typeface="Arial" panose="020B0604020202020204" pitchFamily="34" charset="0"/>
              <a:buChar char="•"/>
            </a:pPr>
            <a:r>
              <a:rPr lang="ru-RU" sz="2400" dirty="0" smtClean="0">
                <a:solidFill>
                  <a:schemeClr val="tx1"/>
                </a:solidFill>
              </a:rPr>
              <a:t>овладяване </a:t>
            </a:r>
            <a:r>
              <a:rPr lang="ru-RU" sz="2400" dirty="0">
                <a:solidFill>
                  <a:schemeClr val="tx1"/>
                </a:solidFill>
              </a:rPr>
              <a:t>на математически идеи и методи;</a:t>
            </a:r>
          </a:p>
          <a:p>
            <a:pPr>
              <a:buFont typeface="Arial" panose="020B0604020202020204" pitchFamily="34" charset="0"/>
              <a:buChar char="•"/>
            </a:pPr>
            <a:r>
              <a:rPr lang="ru-RU" sz="2400" dirty="0" smtClean="0">
                <a:solidFill>
                  <a:schemeClr val="tx1"/>
                </a:solidFill>
              </a:rPr>
              <a:t> </a:t>
            </a:r>
            <a:r>
              <a:rPr lang="ru-RU" sz="2400" dirty="0">
                <a:solidFill>
                  <a:schemeClr val="tx1"/>
                </a:solidFill>
              </a:rPr>
              <a:t>овладяване на правилен математически език;</a:t>
            </a:r>
          </a:p>
          <a:p>
            <a:pPr>
              <a:buFont typeface="Arial" panose="020B0604020202020204" pitchFamily="34" charset="0"/>
              <a:buChar char="•"/>
            </a:pPr>
            <a:r>
              <a:rPr lang="ru-RU" sz="2400" dirty="0" smtClean="0">
                <a:solidFill>
                  <a:schemeClr val="tx1"/>
                </a:solidFill>
              </a:rPr>
              <a:t>овладяване </a:t>
            </a:r>
            <a:r>
              <a:rPr lang="ru-RU" sz="2400" dirty="0">
                <a:solidFill>
                  <a:schemeClr val="tx1"/>
                </a:solidFill>
              </a:rPr>
              <a:t>на умения за активна познавателна дейност в процеса на обучението;</a:t>
            </a:r>
          </a:p>
          <a:p>
            <a:pPr>
              <a:buFont typeface="Arial" panose="020B0604020202020204" pitchFamily="34" charset="0"/>
              <a:buChar char="•"/>
            </a:pPr>
            <a:r>
              <a:rPr lang="ru-RU" sz="2400" dirty="0" smtClean="0">
                <a:solidFill>
                  <a:schemeClr val="tx1"/>
                </a:solidFill>
              </a:rPr>
              <a:t>придобиване </a:t>
            </a:r>
            <a:r>
              <a:rPr lang="ru-RU" sz="2400" dirty="0">
                <a:solidFill>
                  <a:schemeClr val="tx1"/>
                </a:solidFill>
              </a:rPr>
              <a:t>на умения за работа в екип;</a:t>
            </a:r>
          </a:p>
          <a:p>
            <a:pPr>
              <a:buFont typeface="Arial" panose="020B0604020202020204" pitchFamily="34" charset="0"/>
              <a:buChar char="•"/>
            </a:pPr>
            <a:r>
              <a:rPr lang="ru-RU" sz="2400" dirty="0" smtClean="0">
                <a:solidFill>
                  <a:schemeClr val="tx1"/>
                </a:solidFill>
              </a:rPr>
              <a:t> </a:t>
            </a:r>
            <a:r>
              <a:rPr lang="ru-RU" sz="2400" dirty="0">
                <a:solidFill>
                  <a:schemeClr val="tx1"/>
                </a:solidFill>
              </a:rPr>
              <a:t>изграждане на математическа култура, като компонент от общата култура;</a:t>
            </a:r>
          </a:p>
          <a:p>
            <a:pPr>
              <a:buFont typeface="Arial" panose="020B0604020202020204" pitchFamily="34" charset="0"/>
              <a:buChar char="•"/>
            </a:pPr>
            <a:r>
              <a:rPr lang="ru-RU" sz="2400" dirty="0" smtClean="0">
                <a:solidFill>
                  <a:schemeClr val="tx1"/>
                </a:solidFill>
              </a:rPr>
              <a:t>формиране </a:t>
            </a:r>
            <a:r>
              <a:rPr lang="ru-RU" sz="2400" dirty="0">
                <a:solidFill>
                  <a:schemeClr val="tx1"/>
                </a:solidFill>
              </a:rPr>
              <a:t>на логическо мислене, комбинативност, наблюдателност.</a:t>
            </a:r>
          </a:p>
          <a:p>
            <a:pPr>
              <a:buFont typeface="Arial" panose="020B0604020202020204" pitchFamily="34" charset="0"/>
              <a:buChar char="•"/>
            </a:pPr>
            <a:endParaRPr lang="bg-BG" sz="2400" dirty="0">
              <a:solidFill>
                <a:schemeClr val="tx1"/>
              </a:solidFill>
            </a:endParaRPr>
          </a:p>
        </p:txBody>
      </p:sp>
    </p:spTree>
    <p:extLst>
      <p:ext uri="{BB962C8B-B14F-4D97-AF65-F5344CB8AC3E}">
        <p14:creationId xmlns:p14="http://schemas.microsoft.com/office/powerpoint/2010/main" val="2401894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a:t>Държавни образователни стандарти </a:t>
            </a:r>
            <a:r>
              <a:rPr lang="bg-BG" sz="3600" dirty="0"/>
              <a:t/>
            </a:r>
            <a:br>
              <a:rPr lang="bg-BG" sz="3600" dirty="0"/>
            </a:br>
            <a:r>
              <a:rPr lang="bg-BG" sz="3600" b="1" dirty="0"/>
              <a:t>за учебно съдържание </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r>
              <a:rPr lang="ru-RU" sz="2400" dirty="0" smtClean="0">
                <a:solidFill>
                  <a:schemeClr val="tx1"/>
                </a:solidFill>
              </a:rPr>
              <a:t>Целите </a:t>
            </a:r>
            <a:r>
              <a:rPr lang="ru-RU" sz="2400" dirty="0">
                <a:solidFill>
                  <a:schemeClr val="tx1"/>
                </a:solidFill>
              </a:rPr>
              <a:t>на обучението по математика през съответния етап на дадена степен се конкретизират в очакваните знания, умения и отношения, които трябва да има ученикът в края на етапа по шестте области на компетентност: </a:t>
            </a:r>
          </a:p>
          <a:p>
            <a:r>
              <a:rPr lang="bg-BG" sz="2400" dirty="0">
                <a:solidFill>
                  <a:schemeClr val="tx1"/>
                </a:solidFill>
              </a:rPr>
              <a:t>-Числа. Алгебра. </a:t>
            </a:r>
          </a:p>
          <a:p>
            <a:r>
              <a:rPr lang="bg-BG" sz="2400" dirty="0">
                <a:solidFill>
                  <a:schemeClr val="tx1"/>
                </a:solidFill>
              </a:rPr>
              <a:t>-Фигури и тела. </a:t>
            </a:r>
          </a:p>
          <a:p>
            <a:r>
              <a:rPr lang="bg-BG" sz="2400" dirty="0">
                <a:solidFill>
                  <a:schemeClr val="tx1"/>
                </a:solidFill>
              </a:rPr>
              <a:t>-Функции.Измерване. </a:t>
            </a:r>
          </a:p>
          <a:p>
            <a:r>
              <a:rPr lang="bg-BG" sz="2400" dirty="0">
                <a:solidFill>
                  <a:schemeClr val="tx1"/>
                </a:solidFill>
              </a:rPr>
              <a:t>-Логическо знание. </a:t>
            </a:r>
          </a:p>
          <a:p>
            <a:r>
              <a:rPr lang="ru-RU" sz="2400" dirty="0">
                <a:solidFill>
                  <a:schemeClr val="tx1"/>
                </a:solidFill>
              </a:rPr>
              <a:t>-Елементи от вероятности и статистика. </a:t>
            </a:r>
          </a:p>
          <a:p>
            <a:r>
              <a:rPr lang="bg-BG" sz="2400" dirty="0">
                <a:solidFill>
                  <a:schemeClr val="tx1"/>
                </a:solidFill>
              </a:rPr>
              <a:t>-</a:t>
            </a:r>
            <a:r>
              <a:rPr lang="bg-BG" sz="2400" dirty="0" smtClean="0">
                <a:solidFill>
                  <a:schemeClr val="tx1"/>
                </a:solidFill>
              </a:rPr>
              <a:t>Моделиране</a:t>
            </a:r>
            <a:r>
              <a:rPr lang="en-US" sz="2400" dirty="0">
                <a:solidFill>
                  <a:schemeClr val="tx1"/>
                </a:solidFill>
              </a:rPr>
              <a:t>.</a:t>
            </a:r>
            <a:endParaRPr lang="ru-RU" sz="2400" dirty="0">
              <a:solidFill>
                <a:schemeClr val="tx1"/>
              </a:solidFill>
            </a:endParaRPr>
          </a:p>
        </p:txBody>
      </p:sp>
    </p:spTree>
    <p:extLst>
      <p:ext uri="{BB962C8B-B14F-4D97-AF65-F5344CB8AC3E}">
        <p14:creationId xmlns:p14="http://schemas.microsoft.com/office/powerpoint/2010/main" val="23481043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ru-RU" sz="3600" b="1" dirty="0"/>
              <a:t>Области на компетентности, очаквани резултати и връзка с ключовите компетентности </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pPr>
              <a:buFont typeface="Wingdings" panose="05000000000000000000" pitchFamily="2" charset="2"/>
              <a:buChar char="q"/>
            </a:pPr>
            <a:r>
              <a:rPr lang="ru-RU" dirty="0" smtClean="0">
                <a:solidFill>
                  <a:schemeClr val="tx1"/>
                </a:solidFill>
              </a:rPr>
              <a:t>Компетентности </a:t>
            </a:r>
            <a:r>
              <a:rPr lang="ru-RU" dirty="0">
                <a:solidFill>
                  <a:schemeClr val="tx1"/>
                </a:solidFill>
              </a:rPr>
              <a:t>в областта на българския език 	</a:t>
            </a:r>
          </a:p>
          <a:p>
            <a:pPr>
              <a:buFont typeface="Wingdings" panose="05000000000000000000" pitchFamily="2" charset="2"/>
              <a:buChar char="q"/>
            </a:pPr>
            <a:r>
              <a:rPr lang="ru-RU" dirty="0" smtClean="0">
                <a:solidFill>
                  <a:schemeClr val="tx1"/>
                </a:solidFill>
              </a:rPr>
              <a:t>Умения </a:t>
            </a:r>
            <a:r>
              <a:rPr lang="ru-RU" dirty="0">
                <a:solidFill>
                  <a:schemeClr val="tx1"/>
                </a:solidFill>
              </a:rPr>
              <a:t>за общуване на чужди езици 	</a:t>
            </a:r>
          </a:p>
          <a:p>
            <a:pPr>
              <a:buFont typeface="Wingdings" panose="05000000000000000000" pitchFamily="2" charset="2"/>
              <a:buChar char="q"/>
            </a:pPr>
            <a:r>
              <a:rPr lang="ru-RU" dirty="0" smtClean="0">
                <a:solidFill>
                  <a:schemeClr val="tx1"/>
                </a:solidFill>
              </a:rPr>
              <a:t>Математическа </a:t>
            </a:r>
            <a:r>
              <a:rPr lang="ru-RU" dirty="0">
                <a:solidFill>
                  <a:schemeClr val="tx1"/>
                </a:solidFill>
              </a:rPr>
              <a:t>компетентност и основни компетентности в областта на природните науки и на технологиите 	</a:t>
            </a:r>
          </a:p>
          <a:p>
            <a:pPr>
              <a:buFont typeface="Wingdings" panose="05000000000000000000" pitchFamily="2" charset="2"/>
              <a:buChar char="q"/>
            </a:pPr>
            <a:r>
              <a:rPr lang="bg-BG" dirty="0" smtClean="0">
                <a:solidFill>
                  <a:schemeClr val="tx1"/>
                </a:solidFill>
              </a:rPr>
              <a:t>Дигитална </a:t>
            </a:r>
            <a:r>
              <a:rPr lang="bg-BG" dirty="0">
                <a:solidFill>
                  <a:schemeClr val="tx1"/>
                </a:solidFill>
              </a:rPr>
              <a:t>компетентност 	</a:t>
            </a:r>
          </a:p>
          <a:p>
            <a:pPr>
              <a:buFont typeface="Wingdings" panose="05000000000000000000" pitchFamily="2" charset="2"/>
              <a:buChar char="q"/>
            </a:pPr>
            <a:r>
              <a:rPr lang="bg-BG" dirty="0" smtClean="0">
                <a:solidFill>
                  <a:schemeClr val="tx1"/>
                </a:solidFill>
              </a:rPr>
              <a:t>Умения </a:t>
            </a:r>
            <a:r>
              <a:rPr lang="bg-BG" dirty="0">
                <a:solidFill>
                  <a:schemeClr val="tx1"/>
                </a:solidFill>
              </a:rPr>
              <a:t>за учене 	</a:t>
            </a:r>
          </a:p>
          <a:p>
            <a:pPr>
              <a:buFont typeface="Wingdings" panose="05000000000000000000" pitchFamily="2" charset="2"/>
              <a:buChar char="q"/>
            </a:pPr>
            <a:r>
              <a:rPr lang="ru-RU" dirty="0" smtClean="0">
                <a:solidFill>
                  <a:schemeClr val="tx1"/>
                </a:solidFill>
              </a:rPr>
              <a:t>Социални </a:t>
            </a:r>
            <a:r>
              <a:rPr lang="ru-RU" dirty="0">
                <a:solidFill>
                  <a:schemeClr val="tx1"/>
                </a:solidFill>
              </a:rPr>
              <a:t>и граждански компетентности 	</a:t>
            </a:r>
          </a:p>
          <a:p>
            <a:pPr>
              <a:buFont typeface="Wingdings" panose="05000000000000000000" pitchFamily="2" charset="2"/>
              <a:buChar char="q"/>
            </a:pPr>
            <a:r>
              <a:rPr lang="bg-BG" dirty="0" smtClean="0">
                <a:solidFill>
                  <a:schemeClr val="tx1"/>
                </a:solidFill>
              </a:rPr>
              <a:t>Инициативност </a:t>
            </a:r>
            <a:r>
              <a:rPr lang="bg-BG" dirty="0">
                <a:solidFill>
                  <a:schemeClr val="tx1"/>
                </a:solidFill>
              </a:rPr>
              <a:t>и предприемчивост 	</a:t>
            </a:r>
          </a:p>
          <a:p>
            <a:pPr>
              <a:buFont typeface="Wingdings" panose="05000000000000000000" pitchFamily="2" charset="2"/>
              <a:buChar char="q"/>
            </a:pPr>
            <a:r>
              <a:rPr lang="ru-RU" dirty="0" smtClean="0">
                <a:solidFill>
                  <a:schemeClr val="tx1"/>
                </a:solidFill>
              </a:rPr>
              <a:t>Културна </a:t>
            </a:r>
            <a:r>
              <a:rPr lang="ru-RU" dirty="0">
                <a:solidFill>
                  <a:schemeClr val="tx1"/>
                </a:solidFill>
              </a:rPr>
              <a:t>компетентност и умения за изразяване чрез творчество 	</a:t>
            </a:r>
          </a:p>
          <a:p>
            <a:pPr>
              <a:buFont typeface="Wingdings" panose="05000000000000000000" pitchFamily="2" charset="2"/>
              <a:buChar char="q"/>
            </a:pPr>
            <a:r>
              <a:rPr lang="ru-RU" dirty="0" smtClean="0">
                <a:solidFill>
                  <a:schemeClr val="tx1"/>
                </a:solidFill>
              </a:rPr>
              <a:t>Умения </a:t>
            </a:r>
            <a:r>
              <a:rPr lang="ru-RU" dirty="0">
                <a:solidFill>
                  <a:schemeClr val="tx1"/>
                </a:solidFill>
              </a:rPr>
              <a:t>за подкрепа на устойчивото развитие и за здравословен начин на живот и спорт 	</a:t>
            </a:r>
          </a:p>
        </p:txBody>
      </p:sp>
    </p:spTree>
    <p:extLst>
      <p:ext uri="{BB962C8B-B14F-4D97-AF65-F5344CB8AC3E}">
        <p14:creationId xmlns:p14="http://schemas.microsoft.com/office/powerpoint/2010/main" val="15741542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a:t>Уч</a:t>
            </a:r>
            <a:r>
              <a:rPr lang="bg-BG" sz="3600" b="1" dirty="0" smtClean="0"/>
              <a:t>ебните програми </a:t>
            </a:r>
            <a:r>
              <a:rPr lang="en-US" sz="3600" b="1" dirty="0" smtClean="0"/>
              <a:t>V – VIII </a:t>
            </a:r>
            <a:r>
              <a:rPr lang="bg-BG" sz="3600" b="1" dirty="0" smtClean="0"/>
              <a:t>клас</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r>
              <a:rPr lang="ru-RU" sz="2400" b="1" dirty="0" smtClean="0">
                <a:solidFill>
                  <a:schemeClr val="tx1"/>
                </a:solidFill>
              </a:rPr>
              <a:t>Кратко </a:t>
            </a:r>
            <a:r>
              <a:rPr lang="ru-RU" sz="2400" b="1" dirty="0">
                <a:solidFill>
                  <a:schemeClr val="tx1"/>
                </a:solidFill>
              </a:rPr>
              <a:t>представяне </a:t>
            </a:r>
            <a:r>
              <a:rPr lang="ru-RU" sz="2400" dirty="0">
                <a:solidFill>
                  <a:schemeClr val="tx1"/>
                </a:solidFill>
              </a:rPr>
              <a:t>– пети клас е първият клас от прогимназиалния етап на основната степен на образование. </a:t>
            </a:r>
          </a:p>
          <a:p>
            <a:r>
              <a:rPr lang="ru-RU" sz="2400" dirty="0">
                <a:solidFill>
                  <a:schemeClr val="tx1"/>
                </a:solidFill>
              </a:rPr>
              <a:t>Реализира се в рамката на </a:t>
            </a:r>
            <a:r>
              <a:rPr lang="ru-RU" sz="2400" b="1" dirty="0">
                <a:solidFill>
                  <a:schemeClr val="tx1"/>
                </a:solidFill>
              </a:rPr>
              <a:t>136 учебни часа годишно </a:t>
            </a:r>
            <a:r>
              <a:rPr lang="ru-RU" sz="2400" dirty="0">
                <a:solidFill>
                  <a:schemeClr val="tx1"/>
                </a:solidFill>
              </a:rPr>
              <a:t>(36 седмици по 4 часа, които са определени с Наредба № 4 (ДОС за учебния план). </a:t>
            </a:r>
          </a:p>
          <a:p>
            <a:r>
              <a:rPr lang="ru-RU" sz="2400" dirty="0">
                <a:solidFill>
                  <a:schemeClr val="tx1"/>
                </a:solidFill>
              </a:rPr>
              <a:t>Осми клас е първият клас от първи гимназиален етап. Реализира се в рамката на </a:t>
            </a:r>
            <a:r>
              <a:rPr lang="ru-RU" sz="2400" b="1" dirty="0">
                <a:solidFill>
                  <a:schemeClr val="tx1"/>
                </a:solidFill>
              </a:rPr>
              <a:t>108 учебни часа годишно </a:t>
            </a:r>
            <a:r>
              <a:rPr lang="ru-RU" sz="2400" dirty="0">
                <a:solidFill>
                  <a:schemeClr val="tx1"/>
                </a:solidFill>
              </a:rPr>
              <a:t>(36 седмици по 3 часа, които са определени с Наредба № 4 (ДОС за учебния план). </a:t>
            </a:r>
          </a:p>
          <a:p>
            <a:r>
              <a:rPr lang="ru-RU" sz="2400" b="1" dirty="0">
                <a:solidFill>
                  <a:schemeClr val="tx1"/>
                </a:solidFill>
              </a:rPr>
              <a:t>Очаквани резултати в края на класа </a:t>
            </a:r>
            <a:r>
              <a:rPr lang="ru-RU" sz="2400" dirty="0">
                <a:solidFill>
                  <a:schemeClr val="tx1"/>
                </a:solidFill>
              </a:rPr>
              <a:t>- описани са по области на компетентности, които са определени чрез Наредба № 5 (ДОС за общообразователната подготовка) </a:t>
            </a:r>
          </a:p>
        </p:txBody>
      </p:sp>
    </p:spTree>
    <p:extLst>
      <p:ext uri="{BB962C8B-B14F-4D97-AF65-F5344CB8AC3E}">
        <p14:creationId xmlns:p14="http://schemas.microsoft.com/office/powerpoint/2010/main" val="42754593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a:t>Учебните </a:t>
            </a:r>
            <a:r>
              <a:rPr lang="bg-BG" sz="3600" b="1" dirty="0" smtClean="0"/>
              <a:t>програми</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r>
              <a:rPr lang="en-US" sz="2400" b="1" dirty="0" smtClean="0">
                <a:solidFill>
                  <a:schemeClr val="tx1"/>
                </a:solidFill>
              </a:rPr>
              <a:t>V </a:t>
            </a:r>
            <a:r>
              <a:rPr lang="bg-BG" sz="2400" b="1" dirty="0" smtClean="0">
                <a:solidFill>
                  <a:schemeClr val="tx1"/>
                </a:solidFill>
              </a:rPr>
              <a:t>клас</a:t>
            </a:r>
          </a:p>
          <a:p>
            <a:r>
              <a:rPr lang="bg-BG" sz="2400" dirty="0" smtClean="0">
                <a:solidFill>
                  <a:schemeClr val="tx1"/>
                </a:solidFill>
              </a:rPr>
              <a:t>Часове </a:t>
            </a:r>
            <a:r>
              <a:rPr lang="bg-BG" sz="2400" dirty="0">
                <a:solidFill>
                  <a:schemeClr val="tx1"/>
                </a:solidFill>
              </a:rPr>
              <a:t>за </a:t>
            </a:r>
            <a:r>
              <a:rPr lang="bg-BG" sz="2400" dirty="0" smtClean="0">
                <a:solidFill>
                  <a:schemeClr val="tx1"/>
                </a:solidFill>
              </a:rPr>
              <a:t>нови </a:t>
            </a:r>
            <a:r>
              <a:rPr lang="bg-BG" sz="2400" dirty="0">
                <a:solidFill>
                  <a:schemeClr val="tx1"/>
                </a:solidFill>
              </a:rPr>
              <a:t>знания </a:t>
            </a:r>
            <a:r>
              <a:rPr lang="bg-BG" sz="2400" dirty="0" smtClean="0">
                <a:solidFill>
                  <a:schemeClr val="tx1"/>
                </a:solidFill>
              </a:rPr>
              <a:t>(</a:t>
            </a:r>
            <a:r>
              <a:rPr lang="bg-BG" sz="2400" dirty="0">
                <a:solidFill>
                  <a:schemeClr val="tx1"/>
                </a:solidFill>
              </a:rPr>
              <a:t>65 теми/часа, </a:t>
            </a:r>
            <a:r>
              <a:rPr lang="ru-RU" sz="2400" dirty="0" smtClean="0">
                <a:solidFill>
                  <a:schemeClr val="tx1"/>
                </a:solidFill>
              </a:rPr>
              <a:t>което </a:t>
            </a:r>
            <a:r>
              <a:rPr lang="ru-RU" sz="2400" dirty="0">
                <a:solidFill>
                  <a:schemeClr val="tx1"/>
                </a:solidFill>
              </a:rPr>
              <a:t>е 48 % от общия брой часове) </a:t>
            </a:r>
            <a:r>
              <a:rPr lang="ru-RU" sz="2400" dirty="0" smtClean="0">
                <a:solidFill>
                  <a:schemeClr val="tx1"/>
                </a:solidFill>
              </a:rPr>
              <a:t>до 60%</a:t>
            </a:r>
            <a:endParaRPr lang="en-US" sz="2400" dirty="0" smtClean="0">
              <a:solidFill>
                <a:schemeClr val="tx1"/>
              </a:solidFill>
            </a:endParaRPr>
          </a:p>
          <a:p>
            <a:endParaRPr lang="bg-BG" sz="2400" dirty="0">
              <a:solidFill>
                <a:schemeClr val="tx1"/>
              </a:solidFill>
            </a:endParaRPr>
          </a:p>
          <a:p>
            <a:r>
              <a:rPr lang="bg-BG" sz="2400" dirty="0">
                <a:solidFill>
                  <a:schemeClr val="tx1"/>
                </a:solidFill>
              </a:rPr>
              <a:t>Часове за </a:t>
            </a:r>
            <a:r>
              <a:rPr lang="ru-RU" sz="2400" dirty="0" smtClean="0">
                <a:solidFill>
                  <a:schemeClr val="tx1"/>
                </a:solidFill>
              </a:rPr>
              <a:t>упражнения</a:t>
            </a:r>
            <a:r>
              <a:rPr lang="ru-RU" sz="2400" dirty="0">
                <a:solidFill>
                  <a:schemeClr val="tx1"/>
                </a:solidFill>
              </a:rPr>
              <a:t>, преговор, обобщение, практически </a:t>
            </a:r>
            <a:r>
              <a:rPr lang="ru-RU" sz="2400" dirty="0" smtClean="0">
                <a:solidFill>
                  <a:schemeClr val="tx1"/>
                </a:solidFill>
              </a:rPr>
              <a:t>дейности</a:t>
            </a:r>
          </a:p>
          <a:p>
            <a:r>
              <a:rPr lang="ru-RU" sz="2400" dirty="0" smtClean="0">
                <a:solidFill>
                  <a:schemeClr val="tx1"/>
                </a:solidFill>
              </a:rPr>
              <a:t> (</a:t>
            </a:r>
            <a:r>
              <a:rPr lang="ru-RU" sz="2400" dirty="0">
                <a:solidFill>
                  <a:schemeClr val="tx1"/>
                </a:solidFill>
              </a:rPr>
              <a:t>60 часа, което е 44 % от общия брой часове) </a:t>
            </a:r>
            <a:r>
              <a:rPr lang="ru-RU" sz="2400" dirty="0" smtClean="0">
                <a:solidFill>
                  <a:schemeClr val="tx1"/>
                </a:solidFill>
              </a:rPr>
              <a:t>над 32%</a:t>
            </a:r>
          </a:p>
          <a:p>
            <a:endParaRPr lang="bg-BG" sz="2400" dirty="0">
              <a:solidFill>
                <a:schemeClr val="tx1"/>
              </a:solidFill>
            </a:endParaRPr>
          </a:p>
          <a:p>
            <a:r>
              <a:rPr lang="bg-BG" sz="2400" dirty="0">
                <a:solidFill>
                  <a:schemeClr val="tx1"/>
                </a:solidFill>
              </a:rPr>
              <a:t>За контрол и оценка </a:t>
            </a:r>
            <a:r>
              <a:rPr lang="ru-RU" sz="2400" dirty="0" smtClean="0">
                <a:solidFill>
                  <a:schemeClr val="tx1"/>
                </a:solidFill>
              </a:rPr>
              <a:t>входно </a:t>
            </a:r>
            <a:r>
              <a:rPr lang="ru-RU" sz="2400" dirty="0">
                <a:solidFill>
                  <a:schemeClr val="tx1"/>
                </a:solidFill>
              </a:rPr>
              <a:t>ниво, класни работи, контролни работи, проекти. </a:t>
            </a:r>
            <a:endParaRPr lang="ru-RU" sz="2400" dirty="0" smtClean="0">
              <a:solidFill>
                <a:schemeClr val="tx1"/>
              </a:solidFill>
            </a:endParaRPr>
          </a:p>
          <a:p>
            <a:r>
              <a:rPr lang="ru-RU" sz="2400" dirty="0" smtClean="0">
                <a:solidFill>
                  <a:schemeClr val="tx1"/>
                </a:solidFill>
              </a:rPr>
              <a:t>(</a:t>
            </a:r>
            <a:r>
              <a:rPr lang="ru-RU" sz="2400" dirty="0">
                <a:solidFill>
                  <a:schemeClr val="tx1"/>
                </a:solidFill>
              </a:rPr>
              <a:t>до 11 часа, което е 8 % от общия брой часове) </a:t>
            </a:r>
            <a:r>
              <a:rPr lang="ru-RU" sz="2400" dirty="0" smtClean="0">
                <a:solidFill>
                  <a:schemeClr val="tx1"/>
                </a:solidFill>
              </a:rPr>
              <a:t>до 8%</a:t>
            </a:r>
            <a:endParaRPr lang="ru-RU" sz="2800" dirty="0">
              <a:solidFill>
                <a:schemeClr val="tx1"/>
              </a:solidFill>
            </a:endParaRPr>
          </a:p>
        </p:txBody>
      </p:sp>
    </p:spTree>
    <p:extLst>
      <p:ext uri="{BB962C8B-B14F-4D97-AF65-F5344CB8AC3E}">
        <p14:creationId xmlns:p14="http://schemas.microsoft.com/office/powerpoint/2010/main" val="3440082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a:t>Учебните програми</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r>
              <a:rPr lang="en-US" sz="2400" b="1" dirty="0" smtClean="0">
                <a:solidFill>
                  <a:schemeClr val="tx1"/>
                </a:solidFill>
              </a:rPr>
              <a:t>VI  </a:t>
            </a:r>
            <a:r>
              <a:rPr lang="bg-BG" sz="2400" b="1" dirty="0" smtClean="0">
                <a:solidFill>
                  <a:schemeClr val="tx1"/>
                </a:solidFill>
              </a:rPr>
              <a:t>клас</a:t>
            </a:r>
          </a:p>
          <a:p>
            <a:r>
              <a:rPr lang="bg-BG" sz="2400" dirty="0" smtClean="0">
                <a:solidFill>
                  <a:schemeClr val="tx1"/>
                </a:solidFill>
              </a:rPr>
              <a:t>Часове </a:t>
            </a:r>
            <a:r>
              <a:rPr lang="bg-BG" sz="2400" dirty="0">
                <a:solidFill>
                  <a:schemeClr val="tx1"/>
                </a:solidFill>
              </a:rPr>
              <a:t>за </a:t>
            </a:r>
            <a:r>
              <a:rPr lang="bg-BG" sz="2400" dirty="0" smtClean="0">
                <a:solidFill>
                  <a:schemeClr val="tx1"/>
                </a:solidFill>
              </a:rPr>
              <a:t>нови </a:t>
            </a:r>
            <a:r>
              <a:rPr lang="bg-BG" sz="2400" dirty="0">
                <a:solidFill>
                  <a:schemeClr val="tx1"/>
                </a:solidFill>
              </a:rPr>
              <a:t>знания </a:t>
            </a:r>
            <a:r>
              <a:rPr lang="bg-BG" sz="2400" dirty="0" smtClean="0">
                <a:solidFill>
                  <a:schemeClr val="tx1"/>
                </a:solidFill>
              </a:rPr>
              <a:t>(67 </a:t>
            </a:r>
            <a:r>
              <a:rPr lang="bg-BG" sz="2400" dirty="0">
                <a:solidFill>
                  <a:schemeClr val="tx1"/>
                </a:solidFill>
              </a:rPr>
              <a:t>теми/часа, </a:t>
            </a:r>
            <a:r>
              <a:rPr lang="ru-RU" sz="2400" dirty="0" smtClean="0">
                <a:solidFill>
                  <a:schemeClr val="tx1"/>
                </a:solidFill>
              </a:rPr>
              <a:t>което </a:t>
            </a:r>
            <a:r>
              <a:rPr lang="ru-RU" sz="2400" dirty="0">
                <a:solidFill>
                  <a:schemeClr val="tx1"/>
                </a:solidFill>
              </a:rPr>
              <a:t>е </a:t>
            </a:r>
            <a:r>
              <a:rPr lang="ru-RU" sz="2400" dirty="0" smtClean="0">
                <a:solidFill>
                  <a:schemeClr val="tx1"/>
                </a:solidFill>
              </a:rPr>
              <a:t>49 </a:t>
            </a:r>
            <a:r>
              <a:rPr lang="ru-RU" sz="2400" dirty="0">
                <a:solidFill>
                  <a:schemeClr val="tx1"/>
                </a:solidFill>
              </a:rPr>
              <a:t>% от общия брой часове) </a:t>
            </a:r>
            <a:r>
              <a:rPr lang="ru-RU" sz="2400" dirty="0" smtClean="0">
                <a:solidFill>
                  <a:schemeClr val="tx1"/>
                </a:solidFill>
              </a:rPr>
              <a:t>до 60%</a:t>
            </a:r>
            <a:endParaRPr lang="en-US" sz="2400" dirty="0" smtClean="0">
              <a:solidFill>
                <a:schemeClr val="tx1"/>
              </a:solidFill>
            </a:endParaRPr>
          </a:p>
          <a:p>
            <a:endParaRPr lang="bg-BG" sz="2400" dirty="0">
              <a:solidFill>
                <a:schemeClr val="tx1"/>
              </a:solidFill>
            </a:endParaRPr>
          </a:p>
          <a:p>
            <a:r>
              <a:rPr lang="bg-BG" sz="2400" dirty="0">
                <a:solidFill>
                  <a:schemeClr val="tx1"/>
                </a:solidFill>
              </a:rPr>
              <a:t>Часове за </a:t>
            </a:r>
            <a:r>
              <a:rPr lang="ru-RU" sz="2400" dirty="0" smtClean="0">
                <a:solidFill>
                  <a:schemeClr val="tx1"/>
                </a:solidFill>
              </a:rPr>
              <a:t>упражнения</a:t>
            </a:r>
            <a:r>
              <a:rPr lang="ru-RU" sz="2400" dirty="0">
                <a:solidFill>
                  <a:schemeClr val="tx1"/>
                </a:solidFill>
              </a:rPr>
              <a:t>, преговор, обобщение, практически </a:t>
            </a:r>
            <a:r>
              <a:rPr lang="ru-RU" sz="2400" dirty="0" smtClean="0">
                <a:solidFill>
                  <a:schemeClr val="tx1"/>
                </a:solidFill>
              </a:rPr>
              <a:t>дейности</a:t>
            </a:r>
          </a:p>
          <a:p>
            <a:r>
              <a:rPr lang="ru-RU" sz="2400" dirty="0" smtClean="0">
                <a:solidFill>
                  <a:schemeClr val="tx1"/>
                </a:solidFill>
              </a:rPr>
              <a:t> (58 </a:t>
            </a:r>
            <a:r>
              <a:rPr lang="ru-RU" sz="2400" dirty="0">
                <a:solidFill>
                  <a:schemeClr val="tx1"/>
                </a:solidFill>
              </a:rPr>
              <a:t>часа, което е </a:t>
            </a:r>
            <a:r>
              <a:rPr lang="ru-RU" sz="2400" dirty="0" smtClean="0">
                <a:solidFill>
                  <a:schemeClr val="tx1"/>
                </a:solidFill>
              </a:rPr>
              <a:t>43 </a:t>
            </a:r>
            <a:r>
              <a:rPr lang="ru-RU" sz="2400" dirty="0">
                <a:solidFill>
                  <a:schemeClr val="tx1"/>
                </a:solidFill>
              </a:rPr>
              <a:t>% от общия брой часове) </a:t>
            </a:r>
            <a:r>
              <a:rPr lang="ru-RU" sz="2400" dirty="0" smtClean="0">
                <a:solidFill>
                  <a:schemeClr val="tx1"/>
                </a:solidFill>
              </a:rPr>
              <a:t>над 32%</a:t>
            </a:r>
          </a:p>
          <a:p>
            <a:endParaRPr lang="bg-BG" sz="2400" dirty="0">
              <a:solidFill>
                <a:schemeClr val="tx1"/>
              </a:solidFill>
            </a:endParaRPr>
          </a:p>
          <a:p>
            <a:r>
              <a:rPr lang="bg-BG" sz="2400" dirty="0">
                <a:solidFill>
                  <a:schemeClr val="tx1"/>
                </a:solidFill>
              </a:rPr>
              <a:t>За контрол и оценка </a:t>
            </a:r>
            <a:r>
              <a:rPr lang="ru-RU" sz="2400" dirty="0" smtClean="0">
                <a:solidFill>
                  <a:schemeClr val="tx1"/>
                </a:solidFill>
              </a:rPr>
              <a:t>входно </a:t>
            </a:r>
            <a:r>
              <a:rPr lang="ru-RU" sz="2400" dirty="0">
                <a:solidFill>
                  <a:schemeClr val="tx1"/>
                </a:solidFill>
              </a:rPr>
              <a:t>ниво, класни работи, контролни работи, проекти. </a:t>
            </a:r>
            <a:endParaRPr lang="ru-RU" sz="2400" dirty="0" smtClean="0">
              <a:solidFill>
                <a:schemeClr val="tx1"/>
              </a:solidFill>
            </a:endParaRPr>
          </a:p>
          <a:p>
            <a:r>
              <a:rPr lang="ru-RU" sz="2400" dirty="0" smtClean="0">
                <a:solidFill>
                  <a:schemeClr val="tx1"/>
                </a:solidFill>
              </a:rPr>
              <a:t>(</a:t>
            </a:r>
            <a:r>
              <a:rPr lang="ru-RU" sz="2400" dirty="0">
                <a:solidFill>
                  <a:schemeClr val="tx1"/>
                </a:solidFill>
              </a:rPr>
              <a:t>до 11 часа, което е 8 % от общия брой часове) </a:t>
            </a:r>
            <a:r>
              <a:rPr lang="ru-RU" sz="2400" dirty="0" smtClean="0">
                <a:solidFill>
                  <a:schemeClr val="tx1"/>
                </a:solidFill>
              </a:rPr>
              <a:t>до 8% </a:t>
            </a:r>
            <a:endParaRPr lang="ru-RU" sz="2800" dirty="0">
              <a:solidFill>
                <a:schemeClr val="tx1"/>
              </a:solidFill>
            </a:endParaRPr>
          </a:p>
        </p:txBody>
      </p:sp>
    </p:spTree>
    <p:extLst>
      <p:ext uri="{BB962C8B-B14F-4D97-AF65-F5344CB8AC3E}">
        <p14:creationId xmlns:p14="http://schemas.microsoft.com/office/powerpoint/2010/main" val="894774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нагледност </a:t>
            </a:r>
            <a:r>
              <a:rPr lang="bg-BG" b="1" dirty="0" smtClean="0"/>
              <a:t> </a:t>
            </a:r>
            <a:endParaRPr lang="bg-BG" b="1" dirty="0"/>
          </a:p>
        </p:txBody>
      </p:sp>
      <p:sp>
        <p:nvSpPr>
          <p:cNvPr id="3" name="Content Placeholder 2"/>
          <p:cNvSpPr>
            <a:spLocks noGrp="1"/>
          </p:cNvSpPr>
          <p:nvPr>
            <p:ph idx="1"/>
          </p:nvPr>
        </p:nvSpPr>
        <p:spPr>
          <a:xfrm>
            <a:off x="162232" y="1742493"/>
            <a:ext cx="11887199" cy="4023360"/>
          </a:xfrm>
        </p:spPr>
        <p:txBody>
          <a:bodyPr>
            <a:noAutofit/>
          </a:bodyPr>
          <a:lstStyle/>
          <a:p>
            <a:r>
              <a:rPr lang="bg-BG" sz="2200" b="1" dirty="0" smtClean="0">
                <a:solidFill>
                  <a:schemeClr val="tx1"/>
                </a:solidFill>
              </a:rPr>
              <a:t>I</a:t>
            </a:r>
            <a:r>
              <a:rPr lang="bg-BG" sz="2200" b="1" dirty="0">
                <a:solidFill>
                  <a:schemeClr val="tx1"/>
                </a:solidFill>
              </a:rPr>
              <a:t>. Същност </a:t>
            </a:r>
          </a:p>
          <a:p>
            <a:r>
              <a:rPr lang="bg-BG" sz="2200" dirty="0">
                <a:solidFill>
                  <a:schemeClr val="tx1"/>
                </a:solidFill>
              </a:rPr>
              <a:t>Принципът за нагледност е свързан с “обогатяване и разширяване на сетивния опит на учениците, в уточняване на сетивните им представи и развитието на наблюдателността”. Класическото описание на принципа е свързано с имената на Ян Комeнски, Й. Песталоци и др. </a:t>
            </a:r>
          </a:p>
          <a:p>
            <a:r>
              <a:rPr lang="bg-BG" sz="2200" dirty="0">
                <a:solidFill>
                  <a:schemeClr val="tx1"/>
                </a:solidFill>
              </a:rPr>
              <a:t>Онагледяването е представяне на теорeтично познание, на система от понятия, на концепции, на схващания във вид на сетивно доловими модели, чертежи, схеми, графични изображения и др. </a:t>
            </a:r>
          </a:p>
          <a:p>
            <a:r>
              <a:rPr lang="bg-BG" sz="2200" b="1" dirty="0">
                <a:solidFill>
                  <a:schemeClr val="tx1"/>
                </a:solidFill>
              </a:rPr>
              <a:t>II. Функции </a:t>
            </a:r>
          </a:p>
          <a:p>
            <a:pPr>
              <a:lnSpc>
                <a:spcPct val="100000"/>
              </a:lnSpc>
              <a:spcBef>
                <a:spcPts val="0"/>
              </a:spcBef>
              <a:spcAft>
                <a:spcPts val="0"/>
              </a:spcAft>
            </a:pPr>
            <a:r>
              <a:rPr lang="bg-BG" sz="2200" dirty="0">
                <a:solidFill>
                  <a:schemeClr val="tx1"/>
                </a:solidFill>
              </a:rPr>
              <a:t>Принципът за нагледност има следните основни функции: </a:t>
            </a:r>
          </a:p>
          <a:p>
            <a:pPr>
              <a:lnSpc>
                <a:spcPct val="100000"/>
              </a:lnSpc>
              <a:spcBef>
                <a:spcPts val="0"/>
              </a:spcBef>
              <a:spcAft>
                <a:spcPts val="0"/>
              </a:spcAft>
              <a:buFont typeface="Wingdings" panose="05000000000000000000" pitchFamily="2" charset="2"/>
              <a:buChar char="§"/>
            </a:pPr>
            <a:r>
              <a:rPr lang="bg-BG" sz="2200" dirty="0">
                <a:solidFill>
                  <a:schemeClr val="tx1"/>
                </a:solidFill>
              </a:rPr>
              <a:t>помага за разбиране на връзката между научните знания и житейската практика; </a:t>
            </a:r>
          </a:p>
          <a:p>
            <a:pPr>
              <a:lnSpc>
                <a:spcPct val="100000"/>
              </a:lnSpc>
              <a:spcBef>
                <a:spcPts val="0"/>
              </a:spcBef>
              <a:spcAft>
                <a:spcPts val="0"/>
              </a:spcAft>
              <a:buFont typeface="Wingdings" panose="05000000000000000000" pitchFamily="2" charset="2"/>
              <a:buChar char="§"/>
            </a:pPr>
            <a:r>
              <a:rPr lang="bg-BG" sz="2200" dirty="0">
                <a:solidFill>
                  <a:schemeClr val="tx1"/>
                </a:solidFill>
              </a:rPr>
              <a:t>облекчава процеса на усвояване на знанията; </a:t>
            </a:r>
          </a:p>
          <a:p>
            <a:pPr>
              <a:lnSpc>
                <a:spcPct val="100000"/>
              </a:lnSpc>
              <a:spcBef>
                <a:spcPts val="0"/>
              </a:spcBef>
              <a:spcAft>
                <a:spcPts val="0"/>
              </a:spcAft>
              <a:buFont typeface="Wingdings" panose="05000000000000000000" pitchFamily="2" charset="2"/>
              <a:buChar char="§"/>
            </a:pPr>
            <a:r>
              <a:rPr lang="bg-BG" sz="2200" dirty="0">
                <a:solidFill>
                  <a:schemeClr val="tx1"/>
                </a:solidFill>
              </a:rPr>
              <a:t>подобрява мотивацията на ученето; </a:t>
            </a:r>
          </a:p>
          <a:p>
            <a:pPr>
              <a:lnSpc>
                <a:spcPct val="100000"/>
              </a:lnSpc>
              <a:spcBef>
                <a:spcPts val="0"/>
              </a:spcBef>
              <a:spcAft>
                <a:spcPts val="0"/>
              </a:spcAft>
              <a:buFont typeface="Wingdings" panose="05000000000000000000" pitchFamily="2" charset="2"/>
              <a:buChar char="§"/>
            </a:pPr>
            <a:r>
              <a:rPr lang="bg-BG" sz="2200" dirty="0">
                <a:solidFill>
                  <a:schemeClr val="tx1"/>
                </a:solidFill>
              </a:rPr>
              <a:t>съдейства за развитие на мисленето у учениците. </a:t>
            </a:r>
          </a:p>
        </p:txBody>
      </p:sp>
    </p:spTree>
    <p:extLst>
      <p:ext uri="{BB962C8B-B14F-4D97-AF65-F5344CB8AC3E}">
        <p14:creationId xmlns:p14="http://schemas.microsoft.com/office/powerpoint/2010/main" val="1868644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a:t>Учебните програми</a:t>
            </a:r>
            <a:endParaRPr lang="bg-BG" sz="3200" dirty="0"/>
          </a:p>
        </p:txBody>
      </p:sp>
      <p:sp>
        <p:nvSpPr>
          <p:cNvPr id="3" name="Content Placeholder 2"/>
          <p:cNvSpPr>
            <a:spLocks noGrp="1"/>
          </p:cNvSpPr>
          <p:nvPr>
            <p:ph idx="1"/>
          </p:nvPr>
        </p:nvSpPr>
        <p:spPr>
          <a:xfrm>
            <a:off x="781665" y="1845734"/>
            <a:ext cx="11135031" cy="4023360"/>
          </a:xfrm>
        </p:spPr>
        <p:txBody>
          <a:bodyPr>
            <a:noAutofit/>
          </a:bodyPr>
          <a:lstStyle/>
          <a:p>
            <a:r>
              <a:rPr lang="en-US" sz="2400" b="1" dirty="0" smtClean="0">
                <a:solidFill>
                  <a:schemeClr val="tx1"/>
                </a:solidFill>
              </a:rPr>
              <a:t>VIII  </a:t>
            </a:r>
            <a:r>
              <a:rPr lang="bg-BG" sz="2400" b="1" dirty="0" smtClean="0">
                <a:solidFill>
                  <a:schemeClr val="tx1"/>
                </a:solidFill>
              </a:rPr>
              <a:t>клас</a:t>
            </a:r>
          </a:p>
          <a:p>
            <a:r>
              <a:rPr lang="bg-BG" sz="2400" dirty="0" smtClean="0">
                <a:solidFill>
                  <a:schemeClr val="tx1"/>
                </a:solidFill>
              </a:rPr>
              <a:t>Часове </a:t>
            </a:r>
            <a:r>
              <a:rPr lang="bg-BG" sz="2400" dirty="0">
                <a:solidFill>
                  <a:schemeClr val="tx1"/>
                </a:solidFill>
              </a:rPr>
              <a:t>за </a:t>
            </a:r>
            <a:r>
              <a:rPr lang="bg-BG" sz="2400" dirty="0" smtClean="0">
                <a:solidFill>
                  <a:schemeClr val="tx1"/>
                </a:solidFill>
              </a:rPr>
              <a:t>нови </a:t>
            </a:r>
            <a:r>
              <a:rPr lang="bg-BG" sz="2400" dirty="0">
                <a:solidFill>
                  <a:schemeClr val="tx1"/>
                </a:solidFill>
              </a:rPr>
              <a:t>знания </a:t>
            </a:r>
            <a:r>
              <a:rPr lang="bg-BG" sz="2400" dirty="0" smtClean="0">
                <a:solidFill>
                  <a:schemeClr val="tx1"/>
                </a:solidFill>
              </a:rPr>
              <a:t>(</a:t>
            </a:r>
            <a:r>
              <a:rPr lang="en-US" sz="2400" dirty="0" smtClean="0">
                <a:solidFill>
                  <a:schemeClr val="tx1"/>
                </a:solidFill>
              </a:rPr>
              <a:t>54</a:t>
            </a:r>
            <a:r>
              <a:rPr lang="bg-BG" sz="2400" dirty="0" smtClean="0">
                <a:solidFill>
                  <a:schemeClr val="tx1"/>
                </a:solidFill>
              </a:rPr>
              <a:t> </a:t>
            </a:r>
            <a:r>
              <a:rPr lang="bg-BG" sz="2400" dirty="0">
                <a:solidFill>
                  <a:schemeClr val="tx1"/>
                </a:solidFill>
              </a:rPr>
              <a:t>теми/часа, </a:t>
            </a:r>
            <a:r>
              <a:rPr lang="ru-RU" sz="2400" dirty="0" smtClean="0">
                <a:solidFill>
                  <a:schemeClr val="tx1"/>
                </a:solidFill>
              </a:rPr>
              <a:t>което </a:t>
            </a:r>
            <a:r>
              <a:rPr lang="ru-RU" sz="2400" dirty="0">
                <a:solidFill>
                  <a:schemeClr val="tx1"/>
                </a:solidFill>
              </a:rPr>
              <a:t>е </a:t>
            </a:r>
            <a:r>
              <a:rPr lang="en-US" sz="2400" dirty="0" smtClean="0">
                <a:solidFill>
                  <a:schemeClr val="tx1"/>
                </a:solidFill>
              </a:rPr>
              <a:t>50</a:t>
            </a:r>
            <a:r>
              <a:rPr lang="ru-RU" sz="2400" dirty="0" smtClean="0">
                <a:solidFill>
                  <a:schemeClr val="tx1"/>
                </a:solidFill>
              </a:rPr>
              <a:t> </a:t>
            </a:r>
            <a:r>
              <a:rPr lang="ru-RU" sz="2400" dirty="0">
                <a:solidFill>
                  <a:schemeClr val="tx1"/>
                </a:solidFill>
              </a:rPr>
              <a:t>% от общия брой часове) </a:t>
            </a:r>
            <a:r>
              <a:rPr lang="ru-RU" sz="2400" dirty="0" smtClean="0">
                <a:solidFill>
                  <a:schemeClr val="tx1"/>
                </a:solidFill>
              </a:rPr>
              <a:t>до 60%</a:t>
            </a:r>
            <a:endParaRPr lang="en-US" sz="2400" dirty="0" smtClean="0">
              <a:solidFill>
                <a:schemeClr val="tx1"/>
              </a:solidFill>
            </a:endParaRPr>
          </a:p>
          <a:p>
            <a:endParaRPr lang="bg-BG" sz="2400" dirty="0">
              <a:solidFill>
                <a:schemeClr val="tx1"/>
              </a:solidFill>
            </a:endParaRPr>
          </a:p>
          <a:p>
            <a:r>
              <a:rPr lang="bg-BG" sz="2400" dirty="0">
                <a:solidFill>
                  <a:schemeClr val="tx1"/>
                </a:solidFill>
              </a:rPr>
              <a:t>Часове за </a:t>
            </a:r>
            <a:r>
              <a:rPr lang="ru-RU" sz="2400" dirty="0" smtClean="0">
                <a:solidFill>
                  <a:schemeClr val="tx1"/>
                </a:solidFill>
              </a:rPr>
              <a:t>упражнения</a:t>
            </a:r>
            <a:r>
              <a:rPr lang="ru-RU" sz="2400" dirty="0">
                <a:solidFill>
                  <a:schemeClr val="tx1"/>
                </a:solidFill>
              </a:rPr>
              <a:t>, преговор, обобщение, практически </a:t>
            </a:r>
            <a:r>
              <a:rPr lang="ru-RU" sz="2400" dirty="0" smtClean="0">
                <a:solidFill>
                  <a:schemeClr val="tx1"/>
                </a:solidFill>
              </a:rPr>
              <a:t>дейности</a:t>
            </a:r>
          </a:p>
          <a:p>
            <a:r>
              <a:rPr lang="ru-RU" sz="2400" dirty="0" smtClean="0">
                <a:solidFill>
                  <a:schemeClr val="tx1"/>
                </a:solidFill>
              </a:rPr>
              <a:t> (</a:t>
            </a:r>
            <a:r>
              <a:rPr lang="en-US" sz="2400" dirty="0" smtClean="0">
                <a:solidFill>
                  <a:schemeClr val="tx1"/>
                </a:solidFill>
              </a:rPr>
              <a:t>43</a:t>
            </a:r>
            <a:r>
              <a:rPr lang="ru-RU" sz="2400" dirty="0" smtClean="0">
                <a:solidFill>
                  <a:schemeClr val="tx1"/>
                </a:solidFill>
              </a:rPr>
              <a:t> </a:t>
            </a:r>
            <a:r>
              <a:rPr lang="ru-RU" sz="2400" dirty="0">
                <a:solidFill>
                  <a:schemeClr val="tx1"/>
                </a:solidFill>
              </a:rPr>
              <a:t>часа, което е </a:t>
            </a:r>
            <a:r>
              <a:rPr lang="ru-RU" sz="2400" dirty="0" smtClean="0">
                <a:solidFill>
                  <a:schemeClr val="tx1"/>
                </a:solidFill>
              </a:rPr>
              <a:t>4</a:t>
            </a:r>
            <a:r>
              <a:rPr lang="en-US" sz="2400" dirty="0" smtClean="0">
                <a:solidFill>
                  <a:schemeClr val="tx1"/>
                </a:solidFill>
              </a:rPr>
              <a:t>0</a:t>
            </a:r>
            <a:r>
              <a:rPr lang="ru-RU" sz="2400" dirty="0" smtClean="0">
                <a:solidFill>
                  <a:schemeClr val="tx1"/>
                </a:solidFill>
              </a:rPr>
              <a:t> </a:t>
            </a:r>
            <a:r>
              <a:rPr lang="ru-RU" sz="2400" dirty="0">
                <a:solidFill>
                  <a:schemeClr val="tx1"/>
                </a:solidFill>
              </a:rPr>
              <a:t>% от общия брой часове) </a:t>
            </a:r>
            <a:r>
              <a:rPr lang="ru-RU" sz="2400" dirty="0" smtClean="0">
                <a:solidFill>
                  <a:schemeClr val="tx1"/>
                </a:solidFill>
              </a:rPr>
              <a:t>над 3</a:t>
            </a:r>
            <a:r>
              <a:rPr lang="en-US" sz="2400" dirty="0" smtClean="0">
                <a:solidFill>
                  <a:schemeClr val="tx1"/>
                </a:solidFill>
              </a:rPr>
              <a:t>0</a:t>
            </a:r>
            <a:r>
              <a:rPr lang="ru-RU" sz="2400" dirty="0" smtClean="0">
                <a:solidFill>
                  <a:schemeClr val="tx1"/>
                </a:solidFill>
              </a:rPr>
              <a:t>%</a:t>
            </a:r>
          </a:p>
          <a:p>
            <a:endParaRPr lang="bg-BG" sz="2400" dirty="0">
              <a:solidFill>
                <a:schemeClr val="tx1"/>
              </a:solidFill>
            </a:endParaRPr>
          </a:p>
          <a:p>
            <a:r>
              <a:rPr lang="bg-BG" sz="2400" dirty="0">
                <a:solidFill>
                  <a:schemeClr val="tx1"/>
                </a:solidFill>
              </a:rPr>
              <a:t>За контрол и оценка </a:t>
            </a:r>
            <a:r>
              <a:rPr lang="ru-RU" sz="2400" dirty="0" smtClean="0">
                <a:solidFill>
                  <a:schemeClr val="tx1"/>
                </a:solidFill>
              </a:rPr>
              <a:t>входно </a:t>
            </a:r>
            <a:r>
              <a:rPr lang="ru-RU" sz="2400" dirty="0">
                <a:solidFill>
                  <a:schemeClr val="tx1"/>
                </a:solidFill>
              </a:rPr>
              <a:t>ниво, класни работи, контролни работи, проекти. </a:t>
            </a:r>
            <a:endParaRPr lang="ru-RU" sz="2400" dirty="0" smtClean="0">
              <a:solidFill>
                <a:schemeClr val="tx1"/>
              </a:solidFill>
            </a:endParaRPr>
          </a:p>
          <a:p>
            <a:r>
              <a:rPr lang="ru-RU" sz="2400" dirty="0" smtClean="0">
                <a:solidFill>
                  <a:schemeClr val="tx1"/>
                </a:solidFill>
              </a:rPr>
              <a:t>(</a:t>
            </a:r>
            <a:r>
              <a:rPr lang="ru-RU" sz="2400" dirty="0">
                <a:solidFill>
                  <a:schemeClr val="tx1"/>
                </a:solidFill>
              </a:rPr>
              <a:t>до 11 часа, което е </a:t>
            </a:r>
            <a:r>
              <a:rPr lang="en-US" sz="2400" dirty="0" smtClean="0">
                <a:solidFill>
                  <a:schemeClr val="tx1"/>
                </a:solidFill>
              </a:rPr>
              <a:t>10</a:t>
            </a:r>
            <a:r>
              <a:rPr lang="ru-RU" sz="2400" dirty="0" smtClean="0">
                <a:solidFill>
                  <a:schemeClr val="tx1"/>
                </a:solidFill>
              </a:rPr>
              <a:t> </a:t>
            </a:r>
            <a:r>
              <a:rPr lang="ru-RU" sz="2400" dirty="0">
                <a:solidFill>
                  <a:schemeClr val="tx1"/>
                </a:solidFill>
              </a:rPr>
              <a:t>% от общия брой часове) </a:t>
            </a:r>
            <a:r>
              <a:rPr lang="ru-RU" sz="2400" dirty="0" smtClean="0">
                <a:solidFill>
                  <a:schemeClr val="tx1"/>
                </a:solidFill>
              </a:rPr>
              <a:t>до </a:t>
            </a:r>
            <a:r>
              <a:rPr lang="en-US" sz="2400" dirty="0" smtClean="0">
                <a:solidFill>
                  <a:schemeClr val="tx1"/>
                </a:solidFill>
              </a:rPr>
              <a:t>10</a:t>
            </a:r>
            <a:r>
              <a:rPr lang="ru-RU" sz="2400" dirty="0" smtClean="0">
                <a:solidFill>
                  <a:schemeClr val="tx1"/>
                </a:solidFill>
              </a:rPr>
              <a:t>% </a:t>
            </a:r>
            <a:endParaRPr lang="ru-RU" sz="2800" dirty="0">
              <a:solidFill>
                <a:schemeClr val="tx1"/>
              </a:solidFill>
            </a:endParaRPr>
          </a:p>
        </p:txBody>
      </p:sp>
    </p:spTree>
    <p:extLst>
      <p:ext uri="{BB962C8B-B14F-4D97-AF65-F5344CB8AC3E}">
        <p14:creationId xmlns:p14="http://schemas.microsoft.com/office/powerpoint/2010/main" val="24724559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4000" dirty="0"/>
              <a:t/>
            </a:r>
            <a:br>
              <a:rPr lang="bg-BG" sz="4000" dirty="0"/>
            </a:br>
            <a:r>
              <a:rPr lang="ru-RU" sz="4000" b="1" dirty="0"/>
              <a:t>Теми и брой часове за нови знания </a:t>
            </a:r>
            <a:endParaRPr lang="bg-BG" sz="2400" dirty="0"/>
          </a:p>
        </p:txBody>
      </p:sp>
      <p:sp>
        <p:nvSpPr>
          <p:cNvPr id="3" name="Content Placeholder 2"/>
          <p:cNvSpPr>
            <a:spLocks noGrp="1"/>
          </p:cNvSpPr>
          <p:nvPr>
            <p:ph idx="1"/>
          </p:nvPr>
        </p:nvSpPr>
        <p:spPr>
          <a:xfrm>
            <a:off x="6489291" y="1845734"/>
            <a:ext cx="5530646" cy="3345698"/>
          </a:xfrm>
        </p:spPr>
        <p:txBody>
          <a:bodyPr>
            <a:noAutofit/>
          </a:bodyPr>
          <a:lstStyle/>
          <a:p>
            <a:pPr>
              <a:lnSpc>
                <a:spcPct val="100000"/>
              </a:lnSpc>
              <a:spcBef>
                <a:spcPts val="0"/>
              </a:spcBef>
              <a:spcAft>
                <a:spcPts val="0"/>
              </a:spcAft>
            </a:pPr>
            <a:r>
              <a:rPr lang="bg-BG" dirty="0">
                <a:solidFill>
                  <a:schemeClr val="tx1"/>
                </a:solidFill>
              </a:rPr>
              <a:t>ОСМИ КЛАС </a:t>
            </a:r>
          </a:p>
          <a:p>
            <a:pPr>
              <a:lnSpc>
                <a:spcPct val="100000"/>
              </a:lnSpc>
              <a:spcBef>
                <a:spcPts val="0"/>
              </a:spcBef>
              <a:spcAft>
                <a:spcPts val="0"/>
              </a:spcAft>
            </a:pPr>
            <a:r>
              <a:rPr lang="ru-RU" dirty="0" smtClean="0">
                <a:solidFill>
                  <a:schemeClr val="tx1"/>
                </a:solidFill>
              </a:rPr>
              <a:t>Основни </a:t>
            </a:r>
            <a:r>
              <a:rPr lang="ru-RU" dirty="0">
                <a:solidFill>
                  <a:schemeClr val="tx1"/>
                </a:solidFill>
              </a:rPr>
              <a:t>комбинаторни понятия– 2 ч. </a:t>
            </a:r>
          </a:p>
          <a:p>
            <a:pPr>
              <a:lnSpc>
                <a:spcPct val="100000"/>
              </a:lnSpc>
              <a:spcBef>
                <a:spcPts val="0"/>
              </a:spcBef>
              <a:spcAft>
                <a:spcPts val="0"/>
              </a:spcAft>
            </a:pPr>
            <a:r>
              <a:rPr lang="bg-BG" dirty="0" smtClean="0">
                <a:solidFill>
                  <a:schemeClr val="tx1"/>
                </a:solidFill>
              </a:rPr>
              <a:t>Вектори </a:t>
            </a:r>
            <a:r>
              <a:rPr lang="bg-BG" dirty="0">
                <a:solidFill>
                  <a:schemeClr val="tx1"/>
                </a:solidFill>
              </a:rPr>
              <a:t>– 3 ч. </a:t>
            </a:r>
          </a:p>
          <a:p>
            <a:pPr>
              <a:lnSpc>
                <a:spcPct val="100000"/>
              </a:lnSpc>
              <a:spcBef>
                <a:spcPts val="0"/>
              </a:spcBef>
              <a:spcAft>
                <a:spcPts val="0"/>
              </a:spcAft>
            </a:pPr>
            <a:r>
              <a:rPr lang="ru-RU" dirty="0" smtClean="0">
                <a:solidFill>
                  <a:schemeClr val="tx1"/>
                </a:solidFill>
              </a:rPr>
              <a:t>Триъгълник </a:t>
            </a:r>
            <a:r>
              <a:rPr lang="ru-RU" dirty="0">
                <a:solidFill>
                  <a:schemeClr val="tx1"/>
                </a:solidFill>
              </a:rPr>
              <a:t>и трапец – 5 ч. </a:t>
            </a:r>
          </a:p>
          <a:p>
            <a:pPr>
              <a:lnSpc>
                <a:spcPct val="100000"/>
              </a:lnSpc>
              <a:spcBef>
                <a:spcPts val="0"/>
              </a:spcBef>
              <a:spcAft>
                <a:spcPts val="0"/>
              </a:spcAft>
            </a:pPr>
            <a:r>
              <a:rPr lang="bg-BG" dirty="0" smtClean="0">
                <a:solidFill>
                  <a:schemeClr val="tx1"/>
                </a:solidFill>
              </a:rPr>
              <a:t>Квадратен </a:t>
            </a:r>
            <a:r>
              <a:rPr lang="bg-BG" dirty="0">
                <a:solidFill>
                  <a:schemeClr val="tx1"/>
                </a:solidFill>
              </a:rPr>
              <a:t>корен – 6 ч. </a:t>
            </a:r>
          </a:p>
          <a:p>
            <a:pPr>
              <a:lnSpc>
                <a:spcPct val="100000"/>
              </a:lnSpc>
              <a:spcBef>
                <a:spcPts val="0"/>
              </a:spcBef>
              <a:spcAft>
                <a:spcPts val="0"/>
              </a:spcAft>
            </a:pPr>
            <a:r>
              <a:rPr lang="bg-BG" dirty="0" smtClean="0">
                <a:solidFill>
                  <a:schemeClr val="tx1"/>
                </a:solidFill>
              </a:rPr>
              <a:t>Квадратни </a:t>
            </a:r>
            <a:r>
              <a:rPr lang="bg-BG" dirty="0">
                <a:solidFill>
                  <a:schemeClr val="tx1"/>
                </a:solidFill>
              </a:rPr>
              <a:t>уравнения – 9 ч. </a:t>
            </a:r>
          </a:p>
          <a:p>
            <a:pPr>
              <a:lnSpc>
                <a:spcPct val="100000"/>
              </a:lnSpc>
              <a:spcBef>
                <a:spcPts val="0"/>
              </a:spcBef>
              <a:spcAft>
                <a:spcPts val="0"/>
              </a:spcAft>
            </a:pPr>
            <a:r>
              <a:rPr lang="bg-BG" dirty="0" smtClean="0">
                <a:solidFill>
                  <a:schemeClr val="tx1"/>
                </a:solidFill>
              </a:rPr>
              <a:t>Окръжност </a:t>
            </a:r>
            <a:r>
              <a:rPr lang="bg-BG" dirty="0">
                <a:solidFill>
                  <a:schemeClr val="tx1"/>
                </a:solidFill>
              </a:rPr>
              <a:t>– 11 ч. </a:t>
            </a:r>
          </a:p>
          <a:p>
            <a:pPr>
              <a:lnSpc>
                <a:spcPct val="100000"/>
              </a:lnSpc>
              <a:spcBef>
                <a:spcPts val="0"/>
              </a:spcBef>
              <a:spcAft>
                <a:spcPts val="0"/>
              </a:spcAft>
            </a:pPr>
            <a:r>
              <a:rPr lang="bg-BG" dirty="0" smtClean="0">
                <a:solidFill>
                  <a:schemeClr val="tx1"/>
                </a:solidFill>
              </a:rPr>
              <a:t>Рационални </a:t>
            </a:r>
            <a:r>
              <a:rPr lang="bg-BG" dirty="0">
                <a:solidFill>
                  <a:schemeClr val="tx1"/>
                </a:solidFill>
              </a:rPr>
              <a:t>изрази – 8 ч. </a:t>
            </a:r>
          </a:p>
          <a:p>
            <a:pPr>
              <a:lnSpc>
                <a:spcPct val="100000"/>
              </a:lnSpc>
              <a:spcBef>
                <a:spcPts val="0"/>
              </a:spcBef>
              <a:spcAft>
                <a:spcPts val="0"/>
              </a:spcAft>
            </a:pPr>
            <a:r>
              <a:rPr lang="ru-RU" dirty="0" smtClean="0">
                <a:solidFill>
                  <a:schemeClr val="tx1"/>
                </a:solidFill>
              </a:rPr>
              <a:t>Вписани </a:t>
            </a:r>
            <a:r>
              <a:rPr lang="ru-RU" dirty="0">
                <a:solidFill>
                  <a:schemeClr val="tx1"/>
                </a:solidFill>
              </a:rPr>
              <a:t>и описани многоъгълници – 6 ч. </a:t>
            </a:r>
          </a:p>
          <a:p>
            <a:pPr>
              <a:lnSpc>
                <a:spcPct val="100000"/>
              </a:lnSpc>
              <a:spcBef>
                <a:spcPts val="0"/>
              </a:spcBef>
              <a:spcAft>
                <a:spcPts val="0"/>
              </a:spcAft>
            </a:pPr>
            <a:r>
              <a:rPr lang="bg-BG" dirty="0" smtClean="0">
                <a:solidFill>
                  <a:schemeClr val="tx1"/>
                </a:solidFill>
              </a:rPr>
              <a:t>Еднаквости </a:t>
            </a:r>
            <a:r>
              <a:rPr lang="bg-BG" dirty="0">
                <a:solidFill>
                  <a:schemeClr val="tx1"/>
                </a:solidFill>
              </a:rPr>
              <a:t>– 4 ч. </a:t>
            </a:r>
          </a:p>
        </p:txBody>
      </p:sp>
      <p:sp>
        <p:nvSpPr>
          <p:cNvPr id="4" name="Rectangle 3"/>
          <p:cNvSpPr/>
          <p:nvPr/>
        </p:nvSpPr>
        <p:spPr>
          <a:xfrm>
            <a:off x="496529" y="2103088"/>
            <a:ext cx="4562168" cy="1938992"/>
          </a:xfrm>
          <a:prstGeom prst="rect">
            <a:avLst/>
          </a:prstGeom>
        </p:spPr>
        <p:txBody>
          <a:bodyPr wrap="square">
            <a:spAutoFit/>
          </a:bodyPr>
          <a:lstStyle/>
          <a:p>
            <a:r>
              <a:rPr lang="ru-RU" sz="2000" dirty="0"/>
              <a:t>ПЕТИ КЛАС </a:t>
            </a:r>
          </a:p>
          <a:p>
            <a:r>
              <a:rPr lang="ru-RU" sz="2000" dirty="0" smtClean="0"/>
              <a:t>Делимост </a:t>
            </a:r>
            <a:r>
              <a:rPr lang="ru-RU" sz="2000" dirty="0"/>
              <a:t>– 8 ч. </a:t>
            </a:r>
          </a:p>
          <a:p>
            <a:r>
              <a:rPr lang="ru-RU" sz="2000" dirty="0" smtClean="0"/>
              <a:t>Обикновени </a:t>
            </a:r>
            <a:r>
              <a:rPr lang="ru-RU" sz="2000" dirty="0"/>
              <a:t>дроби – 19 ч. </a:t>
            </a:r>
          </a:p>
          <a:p>
            <a:r>
              <a:rPr lang="ru-RU" sz="2000" dirty="0" smtClean="0"/>
              <a:t>Десетични </a:t>
            </a:r>
            <a:r>
              <a:rPr lang="ru-RU" sz="2000" dirty="0"/>
              <a:t>дроби – 21 ч. </a:t>
            </a:r>
          </a:p>
          <a:p>
            <a:r>
              <a:rPr lang="ru-RU" sz="2000" dirty="0" smtClean="0"/>
              <a:t>Основни </a:t>
            </a:r>
            <a:r>
              <a:rPr lang="ru-RU" sz="2000" dirty="0"/>
              <a:t>геометрични фигури – 11 ч. </a:t>
            </a:r>
          </a:p>
          <a:p>
            <a:r>
              <a:rPr lang="ru-RU" sz="2000" dirty="0" smtClean="0"/>
              <a:t>Геометрични </a:t>
            </a:r>
            <a:r>
              <a:rPr lang="ru-RU" sz="2000" dirty="0"/>
              <a:t>тела – 6 ч. </a:t>
            </a:r>
          </a:p>
        </p:txBody>
      </p:sp>
      <p:sp>
        <p:nvSpPr>
          <p:cNvPr id="5" name="Rectangle 4"/>
          <p:cNvSpPr/>
          <p:nvPr/>
        </p:nvSpPr>
        <p:spPr>
          <a:xfrm>
            <a:off x="496529" y="4108371"/>
            <a:ext cx="6096000" cy="2246769"/>
          </a:xfrm>
          <a:prstGeom prst="rect">
            <a:avLst/>
          </a:prstGeom>
        </p:spPr>
        <p:txBody>
          <a:bodyPr>
            <a:spAutoFit/>
          </a:bodyPr>
          <a:lstStyle/>
          <a:p>
            <a:r>
              <a:rPr lang="ru-RU" sz="2000" dirty="0"/>
              <a:t>ШЕСТИ КЛАС </a:t>
            </a:r>
          </a:p>
          <a:p>
            <a:r>
              <a:rPr lang="ru-RU" sz="2000" dirty="0" smtClean="0"/>
              <a:t>Геометрични </a:t>
            </a:r>
            <a:r>
              <a:rPr lang="ru-RU" sz="2000" dirty="0"/>
              <a:t>фигури и тела – 19 ч. </a:t>
            </a:r>
          </a:p>
          <a:p>
            <a:r>
              <a:rPr lang="ru-RU" sz="2000" dirty="0" smtClean="0"/>
              <a:t>Рационални </a:t>
            </a:r>
            <a:r>
              <a:rPr lang="ru-RU" sz="2000" dirty="0"/>
              <a:t>числа – 17 ч. </a:t>
            </a:r>
          </a:p>
          <a:p>
            <a:r>
              <a:rPr lang="ru-RU" sz="2000" dirty="0" smtClean="0"/>
              <a:t>Степенуване </a:t>
            </a:r>
            <a:r>
              <a:rPr lang="ru-RU" sz="2000" dirty="0"/>
              <a:t>– 13 ч. </a:t>
            </a:r>
          </a:p>
          <a:p>
            <a:r>
              <a:rPr lang="ru-RU" sz="2000" dirty="0" smtClean="0"/>
              <a:t>Уравнения </a:t>
            </a:r>
            <a:r>
              <a:rPr lang="ru-RU" sz="2000" dirty="0"/>
              <a:t>– 4 ч. </a:t>
            </a:r>
          </a:p>
          <a:p>
            <a:r>
              <a:rPr lang="ru-RU" sz="2000" dirty="0" smtClean="0"/>
              <a:t>Пропорции </a:t>
            </a:r>
            <a:r>
              <a:rPr lang="ru-RU" sz="2000" dirty="0"/>
              <a:t>– 9 ч. </a:t>
            </a:r>
          </a:p>
          <a:p>
            <a:r>
              <a:rPr lang="ru-RU" sz="2000" dirty="0" smtClean="0"/>
              <a:t>Елементи </a:t>
            </a:r>
            <a:r>
              <a:rPr lang="ru-RU" sz="2000" dirty="0"/>
              <a:t>от вероятности и статистика – 5 ч. </a:t>
            </a:r>
          </a:p>
        </p:txBody>
      </p:sp>
    </p:spTree>
    <p:extLst>
      <p:ext uri="{BB962C8B-B14F-4D97-AF65-F5344CB8AC3E}">
        <p14:creationId xmlns:p14="http://schemas.microsoft.com/office/powerpoint/2010/main" val="39332653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0946"/>
            <a:ext cx="10058400" cy="1044186"/>
          </a:xfrm>
        </p:spPr>
        <p:txBody>
          <a:bodyPr>
            <a:noAutofit/>
          </a:bodyPr>
          <a:lstStyle/>
          <a:p>
            <a:pPr algn="ctr"/>
            <a:r>
              <a:rPr lang="bg-BG" sz="3600" dirty="0"/>
              <a:t/>
            </a:r>
            <a:br>
              <a:rPr lang="bg-BG" sz="3600" dirty="0"/>
            </a:br>
            <a:r>
              <a:rPr lang="bg-BG" sz="3600" b="1" dirty="0" smtClean="0"/>
              <a:t>Програмата за 7 клас</a:t>
            </a:r>
            <a:endParaRPr lang="bg-BG" sz="3200" dirty="0"/>
          </a:p>
        </p:txBody>
      </p:sp>
      <p:sp>
        <p:nvSpPr>
          <p:cNvPr id="4" name="Rectangle 3"/>
          <p:cNvSpPr/>
          <p:nvPr/>
        </p:nvSpPr>
        <p:spPr>
          <a:xfrm>
            <a:off x="673510" y="1915790"/>
            <a:ext cx="6096000" cy="4154984"/>
          </a:xfrm>
          <a:prstGeom prst="rect">
            <a:avLst/>
          </a:prstGeom>
        </p:spPr>
        <p:txBody>
          <a:bodyPr>
            <a:spAutoFit/>
          </a:bodyPr>
          <a:lstStyle/>
          <a:p>
            <a:pPr algn="ctr"/>
            <a:r>
              <a:rPr lang="ru-RU" sz="2200" dirty="0" smtClean="0"/>
              <a:t>Стара </a:t>
            </a:r>
            <a:r>
              <a:rPr lang="ru-RU" sz="2200" dirty="0"/>
              <a:t>програма 7. клас</a:t>
            </a:r>
          </a:p>
          <a:p>
            <a:r>
              <a:rPr lang="ru-RU" sz="2200" dirty="0"/>
              <a:t>Тема 1. Цели </a:t>
            </a:r>
            <a:r>
              <a:rPr lang="ru-RU" sz="2200" dirty="0" smtClean="0"/>
              <a:t>изрази</a:t>
            </a:r>
          </a:p>
          <a:p>
            <a:endParaRPr lang="ru-RU" sz="2200" dirty="0"/>
          </a:p>
          <a:p>
            <a:r>
              <a:rPr lang="ru-RU" sz="2200" dirty="0" smtClean="0"/>
              <a:t>Тема </a:t>
            </a:r>
            <a:r>
              <a:rPr lang="ru-RU" sz="2200" dirty="0"/>
              <a:t>2. Основни геометрични </a:t>
            </a:r>
            <a:r>
              <a:rPr lang="ru-RU" sz="2200" dirty="0" smtClean="0"/>
              <a:t>фигури</a:t>
            </a:r>
          </a:p>
          <a:p>
            <a:endParaRPr lang="ru-RU" sz="2200" dirty="0"/>
          </a:p>
          <a:p>
            <a:r>
              <a:rPr lang="ru-RU" sz="2200" dirty="0" smtClean="0"/>
              <a:t>Тема </a:t>
            </a:r>
            <a:r>
              <a:rPr lang="ru-RU" sz="2200" dirty="0"/>
              <a:t>3. </a:t>
            </a:r>
            <a:r>
              <a:rPr lang="ru-RU" sz="2200" dirty="0" smtClean="0"/>
              <a:t>Уравнение</a:t>
            </a:r>
          </a:p>
          <a:p>
            <a:endParaRPr lang="ru-RU" sz="2200" dirty="0"/>
          </a:p>
          <a:p>
            <a:r>
              <a:rPr lang="ru-RU" sz="2200" dirty="0"/>
              <a:t>Тема 4. Еднакви </a:t>
            </a:r>
            <a:r>
              <a:rPr lang="ru-RU" sz="2200" dirty="0" smtClean="0"/>
              <a:t>триъгълници</a:t>
            </a:r>
          </a:p>
          <a:p>
            <a:endParaRPr lang="ru-RU" sz="2200" dirty="0"/>
          </a:p>
          <a:p>
            <a:r>
              <a:rPr lang="ru-RU" sz="2200" dirty="0" smtClean="0"/>
              <a:t>Тема </a:t>
            </a:r>
            <a:r>
              <a:rPr lang="ru-RU" sz="2200" dirty="0"/>
              <a:t>5. </a:t>
            </a:r>
            <a:r>
              <a:rPr lang="ru-RU" sz="2200" dirty="0" smtClean="0"/>
              <a:t>Неравенства</a:t>
            </a:r>
          </a:p>
          <a:p>
            <a:endParaRPr lang="ru-RU" sz="2200" dirty="0"/>
          </a:p>
          <a:p>
            <a:r>
              <a:rPr lang="ru-RU" sz="2200" dirty="0" smtClean="0"/>
              <a:t>Тема </a:t>
            </a:r>
            <a:r>
              <a:rPr lang="ru-RU" sz="2200" dirty="0"/>
              <a:t>6. Успоредник. Трапец</a:t>
            </a:r>
            <a:endParaRPr lang="bg-BG" sz="2200" dirty="0"/>
          </a:p>
        </p:txBody>
      </p:sp>
      <p:sp>
        <p:nvSpPr>
          <p:cNvPr id="5" name="Rectangle 4"/>
          <p:cNvSpPr/>
          <p:nvPr/>
        </p:nvSpPr>
        <p:spPr>
          <a:xfrm>
            <a:off x="6678237" y="1915790"/>
            <a:ext cx="4902111" cy="430887"/>
          </a:xfrm>
          <a:prstGeom prst="rect">
            <a:avLst/>
          </a:prstGeom>
        </p:spPr>
        <p:txBody>
          <a:bodyPr wrap="none">
            <a:spAutoFit/>
          </a:bodyPr>
          <a:lstStyle/>
          <a:p>
            <a:pPr algn="ctr"/>
            <a:r>
              <a:rPr lang="ru-RU" sz="2200" dirty="0"/>
              <a:t>Предложение за нова програма 7. клас</a:t>
            </a:r>
          </a:p>
        </p:txBody>
      </p:sp>
      <p:sp>
        <p:nvSpPr>
          <p:cNvPr id="6" name="Rectangle 5"/>
          <p:cNvSpPr/>
          <p:nvPr/>
        </p:nvSpPr>
        <p:spPr>
          <a:xfrm>
            <a:off x="7102904" y="2313741"/>
            <a:ext cx="2601803" cy="430887"/>
          </a:xfrm>
          <a:prstGeom prst="rect">
            <a:avLst/>
          </a:prstGeom>
        </p:spPr>
        <p:txBody>
          <a:bodyPr wrap="none">
            <a:spAutoFit/>
          </a:bodyPr>
          <a:lstStyle/>
          <a:p>
            <a:r>
              <a:rPr lang="ru-RU" sz="2200" dirty="0"/>
              <a:t>Тема 1. Цели изрази</a:t>
            </a:r>
          </a:p>
        </p:txBody>
      </p:sp>
      <p:sp>
        <p:nvSpPr>
          <p:cNvPr id="7" name="Rectangle 6"/>
          <p:cNvSpPr/>
          <p:nvPr/>
        </p:nvSpPr>
        <p:spPr>
          <a:xfrm>
            <a:off x="7102904" y="2683073"/>
            <a:ext cx="2395271" cy="430887"/>
          </a:xfrm>
          <a:prstGeom prst="rect">
            <a:avLst/>
          </a:prstGeom>
        </p:spPr>
        <p:txBody>
          <a:bodyPr wrap="none">
            <a:spAutoFit/>
          </a:bodyPr>
          <a:lstStyle/>
          <a:p>
            <a:r>
              <a:rPr lang="ru-RU" sz="2200" dirty="0"/>
              <a:t>Тема 2. Уравнение</a:t>
            </a:r>
          </a:p>
        </p:txBody>
      </p:sp>
      <p:sp>
        <p:nvSpPr>
          <p:cNvPr id="8" name="Rectangle 7"/>
          <p:cNvSpPr/>
          <p:nvPr/>
        </p:nvSpPr>
        <p:spPr>
          <a:xfrm>
            <a:off x="7102904" y="3052405"/>
            <a:ext cx="4690195" cy="430887"/>
          </a:xfrm>
          <a:prstGeom prst="rect">
            <a:avLst/>
          </a:prstGeom>
        </p:spPr>
        <p:txBody>
          <a:bodyPr wrap="none">
            <a:spAutoFit/>
          </a:bodyPr>
          <a:lstStyle/>
          <a:p>
            <a:r>
              <a:rPr lang="ru-RU" sz="2200" dirty="0"/>
              <a:t>Тема 3. Основни геометрични фигури</a:t>
            </a:r>
          </a:p>
        </p:txBody>
      </p:sp>
      <p:sp>
        <p:nvSpPr>
          <p:cNvPr id="9" name="Rectangle 8"/>
          <p:cNvSpPr/>
          <p:nvPr/>
        </p:nvSpPr>
        <p:spPr>
          <a:xfrm>
            <a:off x="7102904" y="3495335"/>
            <a:ext cx="3722237" cy="430887"/>
          </a:xfrm>
          <a:prstGeom prst="rect">
            <a:avLst/>
          </a:prstGeom>
        </p:spPr>
        <p:txBody>
          <a:bodyPr wrap="none">
            <a:spAutoFit/>
          </a:bodyPr>
          <a:lstStyle/>
          <a:p>
            <a:r>
              <a:rPr lang="ru-RU" sz="2200" dirty="0"/>
              <a:t>Тема 4. Еднакви триъгълници</a:t>
            </a:r>
          </a:p>
        </p:txBody>
      </p:sp>
      <p:sp>
        <p:nvSpPr>
          <p:cNvPr id="10" name="Rectangle 9"/>
          <p:cNvSpPr/>
          <p:nvPr/>
        </p:nvSpPr>
        <p:spPr>
          <a:xfrm>
            <a:off x="7102904" y="3978389"/>
            <a:ext cx="3343326" cy="1107996"/>
          </a:xfrm>
          <a:prstGeom prst="rect">
            <a:avLst/>
          </a:prstGeom>
        </p:spPr>
        <p:txBody>
          <a:bodyPr wrap="square">
            <a:spAutoFit/>
          </a:bodyPr>
          <a:lstStyle/>
          <a:p>
            <a:r>
              <a:rPr lang="ru-RU" sz="2200" dirty="0"/>
              <a:t>Тема 5. </a:t>
            </a:r>
            <a:r>
              <a:rPr lang="ru-RU" sz="2200" dirty="0" smtClean="0"/>
              <a:t>Неравенства</a:t>
            </a:r>
          </a:p>
          <a:p>
            <a:endParaRPr lang="ru-RU" sz="2200" dirty="0"/>
          </a:p>
          <a:p>
            <a:r>
              <a:rPr lang="ru-RU" sz="2200" dirty="0"/>
              <a:t>Тема 6. Успоредник</a:t>
            </a:r>
          </a:p>
        </p:txBody>
      </p:sp>
    </p:spTree>
    <p:extLst>
      <p:ext uri="{BB962C8B-B14F-4D97-AF65-F5344CB8AC3E}">
        <p14:creationId xmlns:p14="http://schemas.microsoft.com/office/powerpoint/2010/main" val="29441056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dirty="0"/>
              <a:t>Ц</a:t>
            </a:r>
            <a:r>
              <a:rPr lang="bg-BG" sz="4400" dirty="0" smtClean="0"/>
              <a:t>ели </a:t>
            </a:r>
            <a:r>
              <a:rPr lang="bg-BG" sz="4400" dirty="0"/>
              <a:t>на обучението по </a:t>
            </a:r>
            <a:r>
              <a:rPr lang="bg-BG" sz="4400" dirty="0" smtClean="0"/>
              <a:t>информатика</a:t>
            </a:r>
            <a:endParaRPr lang="bg-BG" sz="4400" dirty="0"/>
          </a:p>
        </p:txBody>
      </p:sp>
      <p:sp>
        <p:nvSpPr>
          <p:cNvPr id="3" name="Content Placeholder 2"/>
          <p:cNvSpPr>
            <a:spLocks noGrp="1"/>
          </p:cNvSpPr>
          <p:nvPr>
            <p:ph idx="1"/>
          </p:nvPr>
        </p:nvSpPr>
        <p:spPr>
          <a:xfrm>
            <a:off x="162232" y="1742493"/>
            <a:ext cx="11887199" cy="4023360"/>
          </a:xfrm>
        </p:spPr>
        <p:txBody>
          <a:bodyPr>
            <a:noAutofit/>
          </a:bodyPr>
          <a:lstStyle/>
          <a:p>
            <a:pPr>
              <a:buFont typeface="Wingdings" panose="05000000000000000000" pitchFamily="2" charset="2"/>
              <a:buChar char="§"/>
            </a:pPr>
            <a:r>
              <a:rPr lang="bg-BG" sz="2200" dirty="0" smtClean="0">
                <a:solidFill>
                  <a:schemeClr val="tx1"/>
                </a:solidFill>
              </a:rPr>
              <a:t>Запознаване </a:t>
            </a:r>
            <a:r>
              <a:rPr lang="bg-BG" sz="2200" dirty="0">
                <a:solidFill>
                  <a:schemeClr val="tx1"/>
                </a:solidFill>
              </a:rPr>
              <a:t>с основни понятия в информатиката, с принципното устройство и действие на компютрите, с възможностите и ограниченията на тяхното използване, с основни области на приложение, развиване на умения за практическа работа с компютър; </a:t>
            </a:r>
          </a:p>
          <a:p>
            <a:pPr>
              <a:buFont typeface="Wingdings" panose="05000000000000000000" pitchFamily="2" charset="2"/>
              <a:buChar char="§"/>
            </a:pPr>
            <a:r>
              <a:rPr lang="bg-BG" sz="2200" dirty="0" smtClean="0">
                <a:solidFill>
                  <a:schemeClr val="tx1"/>
                </a:solidFill>
              </a:rPr>
              <a:t>Запознаване </a:t>
            </a:r>
            <a:r>
              <a:rPr lang="bg-BG" sz="2200" dirty="0">
                <a:solidFill>
                  <a:schemeClr val="tx1"/>
                </a:solidFill>
              </a:rPr>
              <a:t>с понятието алгоритъм, начините на описание на алгоритми, основни алгоритмични конструкции и структури от данни, решаване на </a:t>
            </a:r>
            <a:r>
              <a:rPr lang="bg-BG" sz="2200" dirty="0" smtClean="0">
                <a:solidFill>
                  <a:schemeClr val="tx1"/>
                </a:solidFill>
              </a:rPr>
              <a:t>задачи </a:t>
            </a:r>
            <a:r>
              <a:rPr lang="bg-BG" sz="2200" dirty="0">
                <a:solidFill>
                  <a:schemeClr val="tx1"/>
                </a:solidFill>
              </a:rPr>
              <a:t>чрез средствата на алгоритмизацията; </a:t>
            </a:r>
          </a:p>
          <a:p>
            <a:pPr>
              <a:buFont typeface="Wingdings" panose="05000000000000000000" pitchFamily="2" charset="2"/>
              <a:buChar char="§"/>
            </a:pPr>
            <a:r>
              <a:rPr lang="bg-BG" sz="2200" dirty="0" smtClean="0">
                <a:solidFill>
                  <a:schemeClr val="tx1"/>
                </a:solidFill>
              </a:rPr>
              <a:t>Запознаване </a:t>
            </a:r>
            <a:r>
              <a:rPr lang="bg-BG" sz="2200" dirty="0">
                <a:solidFill>
                  <a:schemeClr val="tx1"/>
                </a:solidFill>
              </a:rPr>
              <a:t>с езици за програмиране и изучаване на конкретен език. </a:t>
            </a:r>
            <a:r>
              <a:rPr lang="bg-BG" sz="2200" dirty="0" smtClean="0">
                <a:solidFill>
                  <a:schemeClr val="tx1"/>
                </a:solidFill>
              </a:rPr>
              <a:t>Ако </a:t>
            </a:r>
            <a:r>
              <a:rPr lang="bg-BG" sz="2200" dirty="0">
                <a:solidFill>
                  <a:schemeClr val="tx1"/>
                </a:solidFill>
              </a:rPr>
              <a:t>възможностите на компютърната техника позволяват към целите се добавят: </a:t>
            </a:r>
            <a:r>
              <a:rPr lang="bg-BG" sz="2200" dirty="0" smtClean="0">
                <a:solidFill>
                  <a:schemeClr val="tx1"/>
                </a:solidFill>
              </a:rPr>
              <a:t>изучаване </a:t>
            </a:r>
            <a:r>
              <a:rPr lang="bg-BG" sz="2200" dirty="0">
                <a:solidFill>
                  <a:schemeClr val="tx1"/>
                </a:solidFill>
              </a:rPr>
              <a:t>на операционна система; </a:t>
            </a:r>
            <a:r>
              <a:rPr lang="bg-BG" sz="2200" dirty="0" smtClean="0">
                <a:solidFill>
                  <a:schemeClr val="tx1"/>
                </a:solidFill>
              </a:rPr>
              <a:t>изучаване </a:t>
            </a:r>
            <a:r>
              <a:rPr lang="bg-BG" sz="2200" dirty="0">
                <a:solidFill>
                  <a:schemeClr val="tx1"/>
                </a:solidFill>
              </a:rPr>
              <a:t>и работа с приложни програми (най- често текстообработващи).</a:t>
            </a:r>
          </a:p>
          <a:p>
            <a:pPr>
              <a:buFont typeface="Wingdings" panose="05000000000000000000" pitchFamily="2" charset="2"/>
              <a:buChar char="§"/>
            </a:pPr>
            <a:r>
              <a:rPr lang="bg-BG" sz="2200" dirty="0">
                <a:solidFill>
                  <a:schemeClr val="tx1"/>
                </a:solidFill>
              </a:rPr>
              <a:t>Изключително динамичното информационно развитие на обществото води до бързо “остаряване на знанията”, получени в училище. Ето защо е необходима промяна в образователния подход- преминаване от “обучение в началото на живота” към осигуряване на възможности за “обучение през целия живот”. Необходима е промяна в модела на обучение от модел, центриран върху преподавателя към модел, центриран върху обучаемия. </a:t>
            </a:r>
          </a:p>
        </p:txBody>
      </p:sp>
    </p:spTree>
    <p:extLst>
      <p:ext uri="{BB962C8B-B14F-4D97-AF65-F5344CB8AC3E}">
        <p14:creationId xmlns:p14="http://schemas.microsoft.com/office/powerpoint/2010/main" val="1816882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dirty="0"/>
              <a:t>Ц</a:t>
            </a:r>
            <a:r>
              <a:rPr lang="bg-BG" sz="4400" dirty="0" smtClean="0"/>
              <a:t>ели </a:t>
            </a:r>
            <a:r>
              <a:rPr lang="bg-BG" sz="4400" dirty="0"/>
              <a:t>на обучението по </a:t>
            </a:r>
            <a:r>
              <a:rPr lang="bg-BG" sz="4400" dirty="0" smtClean="0"/>
              <a:t>ИТ</a:t>
            </a:r>
            <a:endParaRPr lang="bg-BG" sz="4400" dirty="0"/>
          </a:p>
        </p:txBody>
      </p:sp>
      <p:sp>
        <p:nvSpPr>
          <p:cNvPr id="3" name="Content Placeholder 2"/>
          <p:cNvSpPr>
            <a:spLocks noGrp="1"/>
          </p:cNvSpPr>
          <p:nvPr>
            <p:ph idx="1"/>
          </p:nvPr>
        </p:nvSpPr>
        <p:spPr>
          <a:xfrm>
            <a:off x="162232" y="1757241"/>
            <a:ext cx="11887199" cy="4023360"/>
          </a:xfrm>
        </p:spPr>
        <p:txBody>
          <a:bodyPr>
            <a:noAutofit/>
          </a:bodyPr>
          <a:lstStyle/>
          <a:p>
            <a:pPr lvl="0">
              <a:buFont typeface="Arial" panose="020B0604020202020204" pitchFamily="34" charset="0"/>
              <a:buChar char="•"/>
            </a:pPr>
            <a:r>
              <a:rPr lang="bg-BG" sz="2200" dirty="0">
                <a:solidFill>
                  <a:schemeClr val="tx1"/>
                </a:solidFill>
              </a:rPr>
              <a:t>Въведение в информатиката- запознаване на учениците с основни понятия, очертаване ролята на тази предметна област в съвременното общество. </a:t>
            </a:r>
          </a:p>
          <a:p>
            <a:pPr lvl="0">
              <a:buFont typeface="Arial" panose="020B0604020202020204" pitchFamily="34" charset="0"/>
              <a:buChar char="•"/>
            </a:pPr>
            <a:r>
              <a:rPr lang="bg-BG" sz="2200" dirty="0">
                <a:solidFill>
                  <a:schemeClr val="tx1"/>
                </a:solidFill>
              </a:rPr>
              <a:t>Въведение в теорията, начините за описването и реализация на алгоритмите, формиране на алгоритмичен стил на мислене. </a:t>
            </a:r>
          </a:p>
          <a:p>
            <a:pPr lvl="0">
              <a:buFont typeface="Arial" panose="020B0604020202020204" pitchFamily="34" charset="0"/>
              <a:buChar char="•"/>
            </a:pPr>
            <a:r>
              <a:rPr lang="bg-BG" sz="2200" dirty="0">
                <a:solidFill>
                  <a:schemeClr val="tx1"/>
                </a:solidFill>
              </a:rPr>
              <a:t>Запознаване на учениците с предназначението, функционалните възможности и правила за експлоатация на компютъра и периферните му устройства с оглед пълноценното им използване в система. </a:t>
            </a:r>
          </a:p>
          <a:p>
            <a:pPr lvl="0">
              <a:buFont typeface="Arial" panose="020B0604020202020204" pitchFamily="34" charset="0"/>
              <a:buChar char="•"/>
            </a:pPr>
            <a:r>
              <a:rPr lang="bg-BG" sz="2200" dirty="0">
                <a:solidFill>
                  <a:schemeClr val="tx1"/>
                </a:solidFill>
              </a:rPr>
              <a:t>Формиране на умения и навици за практическа работа с компютър. </a:t>
            </a:r>
          </a:p>
          <a:p>
            <a:pPr lvl="0">
              <a:buFont typeface="Arial" panose="020B0604020202020204" pitchFamily="34" charset="0"/>
              <a:buChar char="•"/>
            </a:pPr>
            <a:r>
              <a:rPr lang="bg-BG" sz="2200" dirty="0">
                <a:solidFill>
                  <a:schemeClr val="tx1"/>
                </a:solidFill>
              </a:rPr>
              <a:t>Запознаване на учениците с възможностите и ограниченията на съвременните компютри за общуване с човека. </a:t>
            </a:r>
          </a:p>
          <a:p>
            <a:pPr lvl="0">
              <a:buFont typeface="Arial" panose="020B0604020202020204" pitchFamily="34" charset="0"/>
              <a:buChar char="•"/>
            </a:pPr>
            <a:r>
              <a:rPr lang="bg-BG" sz="2200" dirty="0">
                <a:solidFill>
                  <a:schemeClr val="tx1"/>
                </a:solidFill>
              </a:rPr>
              <a:t>Формиране на компетентно и отговорно отношение към новите технологии за обработка на информация.</a:t>
            </a:r>
          </a:p>
        </p:txBody>
      </p:sp>
    </p:spTree>
    <p:extLst>
      <p:ext uri="{BB962C8B-B14F-4D97-AF65-F5344CB8AC3E}">
        <p14:creationId xmlns:p14="http://schemas.microsoft.com/office/powerpoint/2010/main" val="7080379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solidFill>
              <a:schemeClr val="bg1"/>
            </a:solidFill>
          </a:ln>
        </p:spPr>
        <p:txBody>
          <a:bodyPr/>
          <a:lstStyle/>
          <a:p>
            <a:endParaRPr lang="bg-BG"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5219" y="-115489"/>
            <a:ext cx="4718738" cy="641698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6017" y="0"/>
            <a:ext cx="4651815" cy="6325972"/>
          </a:xfrm>
          <a:prstGeom prst="rect">
            <a:avLst/>
          </a:prstGeom>
        </p:spPr>
      </p:pic>
    </p:spTree>
    <p:extLst>
      <p:ext uri="{BB962C8B-B14F-4D97-AF65-F5344CB8AC3E}">
        <p14:creationId xmlns:p14="http://schemas.microsoft.com/office/powerpoint/2010/main" val="245823333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693" y="137829"/>
            <a:ext cx="10058400" cy="377074"/>
          </a:xfrm>
        </p:spPr>
        <p:txBody>
          <a:bodyPr>
            <a:normAutofit fontScale="90000"/>
          </a:bodyPr>
          <a:lstStyle/>
          <a:p>
            <a:endParaRPr lang="bg-BG" dirty="0"/>
          </a:p>
        </p:txBody>
      </p:sp>
      <p:sp>
        <p:nvSpPr>
          <p:cNvPr id="3" name="Content Placeholder 2"/>
          <p:cNvSpPr>
            <a:spLocks noGrp="1"/>
          </p:cNvSpPr>
          <p:nvPr>
            <p:ph idx="1"/>
          </p:nvPr>
        </p:nvSpPr>
        <p:spPr>
          <a:xfrm>
            <a:off x="8658286" y="6365525"/>
            <a:ext cx="3533714" cy="397442"/>
          </a:xfrm>
        </p:spPr>
        <p:txBody>
          <a:bodyPr/>
          <a:lstStyle/>
          <a:p>
            <a:r>
              <a:rPr lang="en-US" dirty="0" smtClean="0">
                <a:hlinkClick r:id="rId2"/>
              </a:rPr>
              <a:t>E</a:t>
            </a:r>
            <a:r>
              <a:rPr lang="bg-BG" dirty="0" smtClean="0">
                <a:hlinkClick r:id="rId2"/>
              </a:rPr>
              <a:t>лектронен учебник</a:t>
            </a:r>
            <a:endParaRPr lang="bg-BG" dirty="0">
              <a:hlinkClick r:id="rId2"/>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07924"/>
            <a:ext cx="12201783" cy="5648632"/>
          </a:xfrm>
          <a:prstGeom prst="rect">
            <a:avLst/>
          </a:prstGeom>
        </p:spPr>
      </p:pic>
    </p:spTree>
    <p:extLst>
      <p:ext uri="{BB962C8B-B14F-4D97-AF65-F5344CB8AC3E}">
        <p14:creationId xmlns:p14="http://schemas.microsoft.com/office/powerpoint/2010/main" val="6743103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693" y="137829"/>
            <a:ext cx="10058400" cy="377074"/>
          </a:xfrm>
        </p:spPr>
        <p:txBody>
          <a:bodyPr>
            <a:normAutofit fontScale="90000"/>
          </a:bodyPr>
          <a:lstStyle/>
          <a:p>
            <a:endParaRPr lang="bg-BG"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761549"/>
            <a:ext cx="12201783" cy="5541382"/>
          </a:xfrm>
          <a:prstGeom prst="rect">
            <a:avLst/>
          </a:prstGeom>
        </p:spPr>
      </p:pic>
    </p:spTree>
    <p:extLst>
      <p:ext uri="{BB962C8B-B14F-4D97-AF65-F5344CB8AC3E}">
        <p14:creationId xmlns:p14="http://schemas.microsoft.com/office/powerpoint/2010/main" val="33540311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64077" y="1224116"/>
            <a:ext cx="3451123" cy="12683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7" name="Picture 6"/>
          <p:cNvPicPr>
            <a:picLocks noChangeAspect="1"/>
          </p:cNvPicPr>
          <p:nvPr/>
        </p:nvPicPr>
        <p:blipFill>
          <a:blip r:embed="rId2"/>
          <a:stretch>
            <a:fillRect/>
          </a:stretch>
        </p:blipFill>
        <p:spPr>
          <a:xfrm>
            <a:off x="6648902" y="286603"/>
            <a:ext cx="4695277" cy="6025094"/>
          </a:xfrm>
          <a:prstGeom prst="rect">
            <a:avLst/>
          </a:prstGeom>
        </p:spPr>
      </p:pic>
      <p:pic>
        <p:nvPicPr>
          <p:cNvPr id="8" name="Picture 7"/>
          <p:cNvPicPr>
            <a:picLocks noChangeAspect="1"/>
          </p:cNvPicPr>
          <p:nvPr/>
        </p:nvPicPr>
        <p:blipFill>
          <a:blip r:embed="rId3"/>
          <a:stretch>
            <a:fillRect/>
          </a:stretch>
        </p:blipFill>
        <p:spPr>
          <a:xfrm>
            <a:off x="789822" y="286602"/>
            <a:ext cx="4504849" cy="6044091"/>
          </a:xfrm>
          <a:prstGeom prst="rect">
            <a:avLst/>
          </a:prstGeom>
        </p:spPr>
      </p:pic>
    </p:spTree>
    <p:extLst>
      <p:ext uri="{BB962C8B-B14F-4D97-AF65-F5344CB8AC3E}">
        <p14:creationId xmlns:p14="http://schemas.microsoft.com/office/powerpoint/2010/main" val="37782606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64077" y="1224116"/>
            <a:ext cx="3451123" cy="12683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2" name="Picture 1"/>
          <p:cNvPicPr>
            <a:picLocks noChangeAspect="1"/>
          </p:cNvPicPr>
          <p:nvPr/>
        </p:nvPicPr>
        <p:blipFill>
          <a:blip r:embed="rId2"/>
          <a:stretch>
            <a:fillRect/>
          </a:stretch>
        </p:blipFill>
        <p:spPr>
          <a:xfrm>
            <a:off x="648930" y="181044"/>
            <a:ext cx="4485184" cy="6017706"/>
          </a:xfrm>
          <a:prstGeom prst="rect">
            <a:avLst/>
          </a:prstGeom>
        </p:spPr>
      </p:pic>
      <p:pic>
        <p:nvPicPr>
          <p:cNvPr id="3" name="Picture 2"/>
          <p:cNvPicPr>
            <a:picLocks noChangeAspect="1"/>
          </p:cNvPicPr>
          <p:nvPr/>
        </p:nvPicPr>
        <p:blipFill>
          <a:blip r:embed="rId3"/>
          <a:stretch>
            <a:fillRect/>
          </a:stretch>
        </p:blipFill>
        <p:spPr>
          <a:xfrm>
            <a:off x="6497447" y="181044"/>
            <a:ext cx="4511832" cy="6053460"/>
          </a:xfrm>
          <a:prstGeom prst="rect">
            <a:avLst/>
          </a:prstGeom>
        </p:spPr>
      </p:pic>
    </p:spTree>
    <p:extLst>
      <p:ext uri="{BB962C8B-B14F-4D97-AF65-F5344CB8AC3E}">
        <p14:creationId xmlns:p14="http://schemas.microsoft.com/office/powerpoint/2010/main" val="3863802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нагледност </a:t>
            </a:r>
            <a:r>
              <a:rPr lang="bg-BG" b="1" dirty="0" smtClean="0"/>
              <a:t> </a:t>
            </a:r>
            <a:endParaRPr lang="bg-BG" b="1" dirty="0"/>
          </a:p>
        </p:txBody>
      </p:sp>
      <p:sp>
        <p:nvSpPr>
          <p:cNvPr id="3" name="Content Placeholder 2"/>
          <p:cNvSpPr>
            <a:spLocks noGrp="1"/>
          </p:cNvSpPr>
          <p:nvPr>
            <p:ph idx="1"/>
          </p:nvPr>
        </p:nvSpPr>
        <p:spPr>
          <a:xfrm>
            <a:off x="162232" y="1742493"/>
            <a:ext cx="11887199" cy="4023360"/>
          </a:xfrm>
        </p:spPr>
        <p:txBody>
          <a:bodyPr>
            <a:noAutofit/>
          </a:bodyPr>
          <a:lstStyle/>
          <a:p>
            <a:r>
              <a:rPr lang="bg-BG" sz="2200" b="1" dirty="0" smtClean="0">
                <a:solidFill>
                  <a:schemeClr val="tx1"/>
                </a:solidFill>
              </a:rPr>
              <a:t>III</a:t>
            </a:r>
            <a:r>
              <a:rPr lang="bg-BG" sz="2200" b="1" dirty="0">
                <a:solidFill>
                  <a:schemeClr val="tx1"/>
                </a:solidFill>
              </a:rPr>
              <a:t>. Видове нагледност </a:t>
            </a:r>
          </a:p>
          <a:p>
            <a:r>
              <a:rPr lang="bg-BG" sz="2200" dirty="0">
                <a:solidFill>
                  <a:schemeClr val="tx1"/>
                </a:solidFill>
              </a:rPr>
              <a:t>Разграничават се четири вида нагледност: </a:t>
            </a:r>
          </a:p>
          <a:p>
            <a:pPr lvl="0"/>
            <a:r>
              <a:rPr lang="bg-BG" sz="2200" b="1" dirty="0">
                <a:solidFill>
                  <a:schemeClr val="tx1"/>
                </a:solidFill>
              </a:rPr>
              <a:t>предметнообразна нагледност </a:t>
            </a:r>
            <a:r>
              <a:rPr lang="bg-BG" sz="2200" dirty="0">
                <a:solidFill>
                  <a:schemeClr val="tx1"/>
                </a:solidFill>
              </a:rPr>
              <a:t>- естествените обекти, картини, портрети; </a:t>
            </a:r>
          </a:p>
          <a:p>
            <a:pPr lvl="0"/>
            <a:r>
              <a:rPr lang="bg-BG" sz="2200" b="1" dirty="0">
                <a:solidFill>
                  <a:schemeClr val="tx1"/>
                </a:solidFill>
              </a:rPr>
              <a:t>словеснообразна нагледност </a:t>
            </a:r>
            <a:r>
              <a:rPr lang="bg-BG" sz="2200" dirty="0">
                <a:solidFill>
                  <a:schemeClr val="tx1"/>
                </a:solidFill>
              </a:rPr>
              <a:t>- със средствата на езика се постига образност в характеристиката на обектите и явленията и процесите; </a:t>
            </a:r>
          </a:p>
          <a:p>
            <a:pPr lvl="0"/>
            <a:r>
              <a:rPr lang="bg-BG" sz="2200" dirty="0">
                <a:solidFill>
                  <a:schemeClr val="tx1"/>
                </a:solidFill>
              </a:rPr>
              <a:t>у</a:t>
            </a:r>
            <a:r>
              <a:rPr lang="bg-BG" sz="2200" b="1" dirty="0">
                <a:solidFill>
                  <a:schemeClr val="tx1"/>
                </a:solidFill>
              </a:rPr>
              <a:t>словноизобразителна нагледност</a:t>
            </a:r>
            <a:r>
              <a:rPr lang="bg-BG" sz="2200" dirty="0">
                <a:solidFill>
                  <a:schemeClr val="tx1"/>
                </a:solidFill>
              </a:rPr>
              <a:t> - схеми, чертежи, картини, таблици, графики, диаграми; </a:t>
            </a:r>
          </a:p>
          <a:p>
            <a:pPr lvl="0"/>
            <a:r>
              <a:rPr lang="bg-BG" sz="2200" b="1" dirty="0">
                <a:solidFill>
                  <a:schemeClr val="tx1"/>
                </a:solidFill>
              </a:rPr>
              <a:t>динамична нагледност - </a:t>
            </a:r>
            <a:r>
              <a:rPr lang="bg-BG" sz="2200" dirty="0">
                <a:solidFill>
                  <a:schemeClr val="tx1"/>
                </a:solidFill>
              </a:rPr>
              <a:t>представяне на процесите и явленията в движение и развитие. </a:t>
            </a:r>
          </a:p>
          <a:p>
            <a:pPr marL="0" lvl="0" indent="0">
              <a:buNone/>
            </a:pPr>
            <a:endParaRPr lang="bg-BG" dirty="0"/>
          </a:p>
        </p:txBody>
      </p:sp>
    </p:spTree>
    <p:extLst>
      <p:ext uri="{BB962C8B-B14F-4D97-AF65-F5344CB8AC3E}">
        <p14:creationId xmlns:p14="http://schemas.microsoft.com/office/powerpoint/2010/main" val="46502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съзнателност </a:t>
            </a:r>
            <a:endParaRPr lang="bg-BG" b="1" dirty="0"/>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Същност </a:t>
            </a:r>
            <a:endParaRPr lang="bg-BG" sz="2400" b="1" dirty="0">
              <a:solidFill>
                <a:schemeClr val="tx1"/>
              </a:solidFill>
            </a:endParaRPr>
          </a:p>
          <a:p>
            <a:pPr algn="just"/>
            <a:r>
              <a:rPr lang="bg-BG" sz="2400" dirty="0" smtClean="0">
                <a:solidFill>
                  <a:schemeClr val="tx1"/>
                </a:solidFill>
              </a:rPr>
              <a:t>Някои автори </a:t>
            </a:r>
            <a:r>
              <a:rPr lang="bg-BG" sz="2400" dirty="0">
                <a:solidFill>
                  <a:schemeClr val="tx1"/>
                </a:solidFill>
              </a:rPr>
              <a:t>твърдят, че съзнателността се изразява в това уче­никът да разбира всичко което изучава, владее езика използван от учителя, свързва новите знания със старите. Може да се каже , че</a:t>
            </a:r>
            <a:r>
              <a:rPr lang="bg-BG" sz="2400" i="1" dirty="0">
                <a:solidFill>
                  <a:schemeClr val="tx1"/>
                </a:solidFill>
              </a:rPr>
              <a:t> “... </a:t>
            </a:r>
            <a:r>
              <a:rPr lang="bg-BG" sz="2400" i="1" dirty="0">
                <a:solidFill>
                  <a:schemeClr val="accent1">
                    <a:lumMod val="75000"/>
                  </a:schemeClr>
                </a:solidFill>
              </a:rPr>
              <a:t>ученикът разбира учебният материал, когато може да го възпро­изведе със свои думи, с променени означения и чертежи, ..., знае условията за прилагане нададено знание, може да прилага усвое­ните в сходни условия</a:t>
            </a:r>
            <a:r>
              <a:rPr lang="bg-BG" sz="2400" i="1" dirty="0" smtClean="0">
                <a:solidFill>
                  <a:schemeClr val="tx1"/>
                </a:solidFill>
              </a:rPr>
              <a:t>”</a:t>
            </a:r>
          </a:p>
          <a:p>
            <a:endParaRPr lang="bg-BG" sz="2400" dirty="0">
              <a:solidFill>
                <a:schemeClr val="tx1"/>
              </a:solidFill>
            </a:endParaRPr>
          </a:p>
        </p:txBody>
      </p:sp>
    </p:spTree>
    <p:extLst>
      <p:ext uri="{BB962C8B-B14F-4D97-AF65-F5344CB8AC3E}">
        <p14:creationId xmlns:p14="http://schemas.microsoft.com/office/powerpoint/2010/main" val="3054837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активност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en-US" sz="2400" b="1" dirty="0" smtClean="0">
                <a:solidFill>
                  <a:schemeClr val="tx1"/>
                </a:solidFill>
              </a:rPr>
              <a:t>I. </a:t>
            </a:r>
            <a:r>
              <a:rPr lang="bg-BG" sz="2400" b="1" dirty="0" smtClean="0">
                <a:solidFill>
                  <a:schemeClr val="tx1"/>
                </a:solidFill>
              </a:rPr>
              <a:t>Същност </a:t>
            </a:r>
            <a:endParaRPr lang="bg-BG" sz="2400" b="1" dirty="0">
              <a:solidFill>
                <a:schemeClr val="tx1"/>
              </a:solidFill>
            </a:endParaRPr>
          </a:p>
          <a:p>
            <a:pPr algn="just"/>
            <a:r>
              <a:rPr lang="bg-BG" sz="2200" dirty="0">
                <a:solidFill>
                  <a:schemeClr val="tx1"/>
                </a:solidFill>
              </a:rPr>
              <a:t>Същността на активността на познавателната дейност се състои в отразително- преобразуващото отношение на ученика към обекта на познанието, към учебния материал</a:t>
            </a:r>
            <a:r>
              <a:rPr lang="bg-BG" sz="2200" dirty="0" smtClean="0">
                <a:solidFill>
                  <a:schemeClr val="tx1"/>
                </a:solidFill>
              </a:rPr>
              <a:t>.</a:t>
            </a:r>
            <a:endParaRPr lang="en-US" sz="2200" dirty="0" smtClean="0">
              <a:solidFill>
                <a:schemeClr val="tx1"/>
              </a:solidFill>
            </a:endParaRPr>
          </a:p>
          <a:p>
            <a:pPr lvl="0">
              <a:spcAft>
                <a:spcPts val="0"/>
              </a:spcAft>
              <a:buSzPts val="1000"/>
              <a:buFont typeface="Wingdings" panose="05000000000000000000" pitchFamily="2" charset="2"/>
              <a:buChar char="§"/>
              <a:tabLst>
                <a:tab pos="457200" algn="l"/>
              </a:tabLst>
            </a:pPr>
            <a:r>
              <a:rPr lang="bg-BG" sz="2200" dirty="0">
                <a:solidFill>
                  <a:schemeClr val="tx1"/>
                </a:solidFill>
              </a:rPr>
              <a:t>съдържанието на познавателната дейност, предвидена за реализиране в учебните програми, се </a:t>
            </a:r>
            <a:r>
              <a:rPr lang="bg-BG" sz="2200" dirty="0">
                <a:solidFill>
                  <a:schemeClr val="accent1">
                    <a:lumMod val="75000"/>
                  </a:schemeClr>
                </a:solidFill>
              </a:rPr>
              <a:t>свързва с личния опит на учениците и постиженията на науката и техниката</a:t>
            </a:r>
            <a:r>
              <a:rPr lang="bg-BG" sz="2200" dirty="0">
                <a:solidFill>
                  <a:schemeClr val="tx1"/>
                </a:solidFill>
              </a:rPr>
              <a:t>; </a:t>
            </a:r>
          </a:p>
          <a:p>
            <a:pPr lvl="0">
              <a:spcAft>
                <a:spcPts val="0"/>
              </a:spcAft>
              <a:buSzPts val="1000"/>
              <a:buFont typeface="Wingdings" panose="05000000000000000000" pitchFamily="2" charset="2"/>
              <a:buChar char="§"/>
              <a:tabLst>
                <a:tab pos="457200" algn="l"/>
              </a:tabLst>
            </a:pPr>
            <a:r>
              <a:rPr lang="bg-BG" sz="2200" dirty="0">
                <a:solidFill>
                  <a:schemeClr val="tx1"/>
                </a:solidFill>
              </a:rPr>
              <a:t>повишаване относителния дял на </a:t>
            </a:r>
            <a:r>
              <a:rPr lang="bg-BG" sz="2200" dirty="0">
                <a:solidFill>
                  <a:schemeClr val="accent1">
                    <a:lumMod val="75000"/>
                  </a:schemeClr>
                </a:solidFill>
              </a:rPr>
              <a:t>самостоятелно овладяване на знания от различни източници</a:t>
            </a:r>
            <a:r>
              <a:rPr lang="bg-BG" sz="2200" dirty="0">
                <a:solidFill>
                  <a:schemeClr val="tx1"/>
                </a:solidFill>
              </a:rPr>
              <a:t>; </a:t>
            </a:r>
          </a:p>
          <a:p>
            <a:pPr lvl="0">
              <a:spcAft>
                <a:spcPts val="0"/>
              </a:spcAft>
              <a:buSzPts val="1000"/>
              <a:buFont typeface="Wingdings" panose="05000000000000000000" pitchFamily="2" charset="2"/>
              <a:buChar char="§"/>
              <a:tabLst>
                <a:tab pos="457200" algn="l"/>
              </a:tabLst>
            </a:pPr>
            <a:r>
              <a:rPr lang="bg-BG" sz="2200" dirty="0">
                <a:solidFill>
                  <a:schemeClr val="accent1">
                    <a:lumMod val="75000"/>
                  </a:schemeClr>
                </a:solidFill>
              </a:rPr>
              <a:t>засилване ролята на учителя като ръководител и организатор на учебния процес</a:t>
            </a:r>
            <a:r>
              <a:rPr lang="bg-BG" sz="2200" dirty="0">
                <a:solidFill>
                  <a:schemeClr val="tx1"/>
                </a:solidFill>
              </a:rPr>
              <a:t>. </a:t>
            </a:r>
          </a:p>
        </p:txBody>
      </p:sp>
    </p:spTree>
    <p:extLst>
      <p:ext uri="{BB962C8B-B14F-4D97-AF65-F5344CB8AC3E}">
        <p14:creationId xmlns:p14="http://schemas.microsoft.com/office/powerpoint/2010/main" val="2109349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активност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bg-BG" sz="2400" b="1" dirty="0" smtClean="0">
                <a:solidFill>
                  <a:schemeClr val="tx1"/>
                </a:solidFill>
              </a:rPr>
              <a:t>Същност </a:t>
            </a:r>
            <a:endParaRPr lang="bg-BG" sz="2400" b="1" dirty="0">
              <a:solidFill>
                <a:schemeClr val="tx1"/>
              </a:solidFill>
            </a:endParaRPr>
          </a:p>
          <a:p>
            <a:pPr algn="just"/>
            <a:r>
              <a:rPr lang="bg-BG" sz="2200" dirty="0">
                <a:solidFill>
                  <a:schemeClr val="tx1"/>
                </a:solidFill>
              </a:rPr>
              <a:t>Същността на активността на познавателната дейност се състои в отразително- преобразуващото отношение на ученика към обекта на познанието, към учебния материал</a:t>
            </a:r>
            <a:r>
              <a:rPr lang="bg-BG" sz="2200" dirty="0" smtClean="0">
                <a:solidFill>
                  <a:schemeClr val="tx1"/>
                </a:solidFill>
              </a:rPr>
              <a:t>.</a:t>
            </a:r>
            <a:endParaRPr lang="en-US" sz="2200" dirty="0" smtClean="0">
              <a:solidFill>
                <a:schemeClr val="tx1"/>
              </a:solidFill>
            </a:endParaRPr>
          </a:p>
          <a:p>
            <a:pPr lvl="0">
              <a:spcAft>
                <a:spcPts val="0"/>
              </a:spcAft>
              <a:buSzPts val="1000"/>
              <a:buFont typeface="Wingdings" panose="05000000000000000000" pitchFamily="2" charset="2"/>
              <a:buChar char="§"/>
              <a:tabLst>
                <a:tab pos="457200" algn="l"/>
              </a:tabLst>
            </a:pPr>
            <a:r>
              <a:rPr lang="bg-BG" sz="2200" dirty="0">
                <a:solidFill>
                  <a:schemeClr val="tx1"/>
                </a:solidFill>
              </a:rPr>
              <a:t>съдържанието на познавателната дейност, предвидена за реализиране в учебните програми, се </a:t>
            </a:r>
            <a:r>
              <a:rPr lang="bg-BG" sz="2200" dirty="0">
                <a:solidFill>
                  <a:schemeClr val="accent1">
                    <a:lumMod val="75000"/>
                  </a:schemeClr>
                </a:solidFill>
              </a:rPr>
              <a:t>свързва с личния опит на учениците и постиженията на науката и техниката</a:t>
            </a:r>
            <a:r>
              <a:rPr lang="bg-BG" sz="2200" dirty="0">
                <a:solidFill>
                  <a:schemeClr val="tx1"/>
                </a:solidFill>
              </a:rPr>
              <a:t>; </a:t>
            </a:r>
          </a:p>
          <a:p>
            <a:pPr lvl="0">
              <a:spcAft>
                <a:spcPts val="0"/>
              </a:spcAft>
              <a:buSzPts val="1000"/>
              <a:buFont typeface="Wingdings" panose="05000000000000000000" pitchFamily="2" charset="2"/>
              <a:buChar char="§"/>
              <a:tabLst>
                <a:tab pos="457200" algn="l"/>
              </a:tabLst>
            </a:pPr>
            <a:r>
              <a:rPr lang="bg-BG" sz="2200" dirty="0">
                <a:solidFill>
                  <a:schemeClr val="tx1"/>
                </a:solidFill>
              </a:rPr>
              <a:t>повишаване относителния дял на </a:t>
            </a:r>
            <a:r>
              <a:rPr lang="bg-BG" sz="2200" dirty="0">
                <a:solidFill>
                  <a:schemeClr val="accent1">
                    <a:lumMod val="75000"/>
                  </a:schemeClr>
                </a:solidFill>
              </a:rPr>
              <a:t>самостоятелно овладяване на знания от различни източници</a:t>
            </a:r>
            <a:r>
              <a:rPr lang="bg-BG" sz="2200" dirty="0">
                <a:solidFill>
                  <a:schemeClr val="tx1"/>
                </a:solidFill>
              </a:rPr>
              <a:t>; </a:t>
            </a:r>
          </a:p>
          <a:p>
            <a:pPr lvl="0">
              <a:spcAft>
                <a:spcPts val="0"/>
              </a:spcAft>
              <a:buSzPts val="1000"/>
              <a:buFont typeface="Wingdings" panose="05000000000000000000" pitchFamily="2" charset="2"/>
              <a:buChar char="§"/>
              <a:tabLst>
                <a:tab pos="457200" algn="l"/>
              </a:tabLst>
            </a:pPr>
            <a:r>
              <a:rPr lang="bg-BG" sz="2200" dirty="0">
                <a:solidFill>
                  <a:schemeClr val="accent1">
                    <a:lumMod val="75000"/>
                  </a:schemeClr>
                </a:solidFill>
              </a:rPr>
              <a:t>засилване ролята на учителя като ръководител и организатор на учебния процес</a:t>
            </a:r>
            <a:r>
              <a:rPr lang="bg-BG" sz="2200" dirty="0">
                <a:solidFill>
                  <a:schemeClr val="tx1"/>
                </a:solidFill>
              </a:rPr>
              <a:t>. </a:t>
            </a:r>
          </a:p>
        </p:txBody>
      </p:sp>
    </p:spTree>
    <p:extLst>
      <p:ext uri="{BB962C8B-B14F-4D97-AF65-F5344CB8AC3E}">
        <p14:creationId xmlns:p14="http://schemas.microsoft.com/office/powerpoint/2010/main" val="2926542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033" y="670062"/>
            <a:ext cx="11724967" cy="834274"/>
          </a:xfrm>
        </p:spPr>
        <p:txBody>
          <a:bodyPr>
            <a:normAutofit/>
          </a:bodyPr>
          <a:lstStyle/>
          <a:p>
            <a:r>
              <a:rPr lang="bg-BG" sz="4400" b="1" i="1" dirty="0"/>
              <a:t>Принцип за достъпност </a:t>
            </a:r>
          </a:p>
        </p:txBody>
      </p:sp>
      <p:sp>
        <p:nvSpPr>
          <p:cNvPr id="3" name="Content Placeholder 2"/>
          <p:cNvSpPr>
            <a:spLocks noGrp="1"/>
          </p:cNvSpPr>
          <p:nvPr>
            <p:ph idx="1"/>
          </p:nvPr>
        </p:nvSpPr>
        <p:spPr>
          <a:xfrm>
            <a:off x="162232" y="1742493"/>
            <a:ext cx="11887199" cy="4023360"/>
          </a:xfrm>
        </p:spPr>
        <p:txBody>
          <a:bodyPr>
            <a:noAutofit/>
          </a:bodyPr>
          <a:lstStyle/>
          <a:p>
            <a:pPr algn="just"/>
            <a:r>
              <a:rPr lang="en-US" sz="2400" b="1" dirty="0" smtClean="0">
                <a:solidFill>
                  <a:schemeClr val="tx1"/>
                </a:solidFill>
              </a:rPr>
              <a:t>I. </a:t>
            </a:r>
            <a:r>
              <a:rPr lang="bg-BG" sz="2400" b="1" dirty="0" smtClean="0">
                <a:solidFill>
                  <a:schemeClr val="tx1"/>
                </a:solidFill>
              </a:rPr>
              <a:t>Същност </a:t>
            </a:r>
            <a:endParaRPr lang="bg-BG" sz="2400" b="1" dirty="0">
              <a:solidFill>
                <a:schemeClr val="tx1"/>
              </a:solidFill>
            </a:endParaRPr>
          </a:p>
          <a:p>
            <a:pPr algn="just"/>
            <a:r>
              <a:rPr lang="ru-RU" sz="2200" dirty="0">
                <a:solidFill>
                  <a:schemeClr val="tx1"/>
                </a:solidFill>
              </a:rPr>
              <a:t>Изразява се в съответствие между съдържанието и методите на обучение и възрастовите особености, което дава възможност знанията, уменията и навиците да се усвояват с нормално напрежение на </a:t>
            </a:r>
            <a:r>
              <a:rPr lang="ru-RU" sz="2200" dirty="0" smtClean="0">
                <a:solidFill>
                  <a:schemeClr val="tx1"/>
                </a:solidFill>
              </a:rPr>
              <a:t>силите</a:t>
            </a:r>
            <a:r>
              <a:rPr lang="bg-BG" sz="2200" dirty="0" smtClean="0">
                <a:solidFill>
                  <a:schemeClr val="tx1"/>
                </a:solidFill>
              </a:rPr>
              <a:t>.</a:t>
            </a:r>
            <a:r>
              <a:rPr lang="en-US" sz="2200" dirty="0" smtClean="0">
                <a:solidFill>
                  <a:schemeClr val="tx1"/>
                </a:solidFill>
              </a:rPr>
              <a:t> </a:t>
            </a:r>
            <a:r>
              <a:rPr lang="ru-RU" sz="2200" dirty="0">
                <a:solidFill>
                  <a:schemeClr val="tx1"/>
                </a:solidFill>
              </a:rPr>
              <a:t>Обучението трябва да се насочи към зоната на най-близкото развитие. Предпоставките за съществуването на принципа за достъпност се залагат още в документите за учебното съдържание </a:t>
            </a:r>
            <a:r>
              <a:rPr lang="ru-RU" sz="2200" dirty="0">
                <a:solidFill>
                  <a:schemeClr val="accent1">
                    <a:lumMod val="75000"/>
                  </a:schemeClr>
                </a:solidFill>
              </a:rPr>
              <a:t>в учебниците и учебните помагала, предназначени за различни видове </a:t>
            </a:r>
            <a:r>
              <a:rPr lang="ru-RU" sz="2200" dirty="0" smtClean="0">
                <a:solidFill>
                  <a:schemeClr val="tx1"/>
                </a:solidFill>
              </a:rPr>
              <a:t>училища</a:t>
            </a:r>
            <a:r>
              <a:rPr lang="en-US" sz="2200" dirty="0" smtClean="0">
                <a:solidFill>
                  <a:schemeClr val="tx1"/>
                </a:solidFill>
              </a:rPr>
              <a:t>.</a:t>
            </a:r>
          </a:p>
          <a:p>
            <a:pPr algn="just"/>
            <a:r>
              <a:rPr lang="bg-BG" sz="2200" dirty="0">
                <a:solidFill>
                  <a:schemeClr val="tx1"/>
                </a:solidFill>
              </a:rPr>
              <a:t>Важна характеристика на обучението </a:t>
            </a:r>
            <a:r>
              <a:rPr lang="bg-BG" sz="2200" dirty="0" smtClean="0">
                <a:solidFill>
                  <a:schemeClr val="tx1"/>
                </a:solidFill>
              </a:rPr>
              <a:t>е </a:t>
            </a:r>
            <a:r>
              <a:rPr lang="bg-BG" sz="2200" dirty="0">
                <a:solidFill>
                  <a:schemeClr val="tx1"/>
                </a:solidFill>
              </a:rPr>
              <a:t>осигуряването на две равнища на обучение- </a:t>
            </a:r>
            <a:r>
              <a:rPr lang="bg-BG" sz="2200" dirty="0">
                <a:solidFill>
                  <a:schemeClr val="accent1">
                    <a:lumMod val="75000"/>
                  </a:schemeClr>
                </a:solidFill>
              </a:rPr>
              <a:t>общозадължително</a:t>
            </a:r>
            <a:r>
              <a:rPr lang="bg-BG" sz="2200" dirty="0">
                <a:solidFill>
                  <a:schemeClr val="tx1"/>
                </a:solidFill>
              </a:rPr>
              <a:t> и </a:t>
            </a:r>
            <a:r>
              <a:rPr lang="bg-BG" sz="2200" dirty="0">
                <a:solidFill>
                  <a:schemeClr val="accent1">
                    <a:lumMod val="75000"/>
                  </a:schemeClr>
                </a:solidFill>
              </a:rPr>
              <a:t>профилирано</a:t>
            </a:r>
            <a:r>
              <a:rPr lang="bg-BG" sz="2200" dirty="0">
                <a:solidFill>
                  <a:schemeClr val="tx1"/>
                </a:solidFill>
              </a:rPr>
              <a:t>. Двете равнища на обучение създават обективни предпоставки за реализиране на принципа за достъпност, съобразявайки се с индивидуалните особености, интелектуални възможности и интереси на </a:t>
            </a:r>
            <a:r>
              <a:rPr lang="bg-BG" sz="2200" dirty="0" smtClean="0">
                <a:solidFill>
                  <a:schemeClr val="tx1"/>
                </a:solidFill>
              </a:rPr>
              <a:t>обучаемите</a:t>
            </a:r>
            <a:r>
              <a:rPr lang="en-US" sz="2200" dirty="0" smtClean="0">
                <a:solidFill>
                  <a:schemeClr val="tx1"/>
                </a:solidFill>
              </a:rPr>
              <a:t>.</a:t>
            </a:r>
            <a:endParaRPr lang="bg-BG" sz="2200" dirty="0">
              <a:solidFill>
                <a:schemeClr val="tx1"/>
              </a:solidFill>
            </a:endParaRPr>
          </a:p>
          <a:p>
            <a:pPr algn="just"/>
            <a:endParaRPr lang="en-US" sz="2200" dirty="0" smtClean="0">
              <a:solidFill>
                <a:schemeClr val="tx1"/>
              </a:solidFill>
            </a:endParaRPr>
          </a:p>
        </p:txBody>
      </p:sp>
    </p:spTree>
    <p:extLst>
      <p:ext uri="{BB962C8B-B14F-4D97-AF65-F5344CB8AC3E}">
        <p14:creationId xmlns:p14="http://schemas.microsoft.com/office/powerpoint/2010/main" val="1701574115"/>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1973</TotalTime>
  <Words>3532</Words>
  <Application>Microsoft Office PowerPoint</Application>
  <PresentationFormat>Custom</PresentationFormat>
  <Paragraphs>329</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Retrospect</vt:lpstr>
      <vt:lpstr>СЪВРЕМЕННИ МЕТОДИЧЕСКИ НАСОКИ В ОБУЧЕНИЕТО ПО МАТЕМАТИКА И ИНФОРМАТИКА</vt:lpstr>
      <vt:lpstr>Същност на понятието дидактически принцип </vt:lpstr>
      <vt:lpstr>Класификация </vt:lpstr>
      <vt:lpstr>Принцип за нагледност  </vt:lpstr>
      <vt:lpstr>Принцип за нагледност  </vt:lpstr>
      <vt:lpstr>Принцип за съзнателност </vt:lpstr>
      <vt:lpstr>Принцип за активност </vt:lpstr>
      <vt:lpstr>Принцип за активност </vt:lpstr>
      <vt:lpstr>Принцип за достъпност </vt:lpstr>
      <vt:lpstr>Принцип за достъпност </vt:lpstr>
      <vt:lpstr>Принцип за системност </vt:lpstr>
      <vt:lpstr>Принцип за трайност на знанията и уменията </vt:lpstr>
      <vt:lpstr>Принцип за връзка на теорията с практиката </vt:lpstr>
      <vt:lpstr>ОБЩИ МЕТОДИ ЗА ОБУЧЕНИЕ </vt:lpstr>
      <vt:lpstr>ОБЩИ МЕТОДИ ЗА ОБУЧЕНИЕ </vt:lpstr>
      <vt:lpstr>Принцип на индивидуален подход и диференцираност в обучението </vt:lpstr>
      <vt:lpstr>Методи за устна комуникация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Видове уроци в обучението</vt:lpstr>
      <vt:lpstr>Видове уроци в обучението</vt:lpstr>
      <vt:lpstr>Видове уроци в обучението</vt:lpstr>
      <vt:lpstr>Видове уроци в обучението</vt:lpstr>
      <vt:lpstr>Цели на обучението по математика</vt:lpstr>
      <vt:lpstr> Държавни образователни стандарти  за учебно съдържание </vt:lpstr>
      <vt:lpstr> Области на компетентности, очаквани резултати и връзка с ключовите компетентности </vt:lpstr>
      <vt:lpstr> Учебните програми V – VIII клас</vt:lpstr>
      <vt:lpstr> Учебните програми</vt:lpstr>
      <vt:lpstr> Учебните програми</vt:lpstr>
      <vt:lpstr> Учебните програми</vt:lpstr>
      <vt:lpstr> Теми и брой часове за нови знания </vt:lpstr>
      <vt:lpstr> Програмата за 7 клас</vt:lpstr>
      <vt:lpstr>Цели на обучението по информатика</vt:lpstr>
      <vt:lpstr>Цели на обучението по ИТ</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49</cp:revision>
  <dcterms:created xsi:type="dcterms:W3CDTF">2018-07-07T05:02:26Z</dcterms:created>
  <dcterms:modified xsi:type="dcterms:W3CDTF">2018-07-20T10:57:52Z</dcterms:modified>
</cp:coreProperties>
</file>