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8100-1518-4B68-8193-A10303375686}" type="datetimeFigureOut">
              <a:rPr lang="bg-BG" smtClean="0"/>
              <a:t>25.9.2014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AC91C-43FF-4031-99FF-65A68FDEF8C4}" type="slidenum">
              <a:rPr lang="bg-BG" smtClean="0"/>
              <a:t>‹#›</a:t>
            </a:fld>
            <a:endParaRPr lang="bg-BG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8100-1518-4B68-8193-A10303375686}" type="datetimeFigureOut">
              <a:rPr lang="bg-BG" smtClean="0"/>
              <a:t>25.9.2014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AC91C-43FF-4031-99FF-65A68FDEF8C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8100-1518-4B68-8193-A10303375686}" type="datetimeFigureOut">
              <a:rPr lang="bg-BG" smtClean="0"/>
              <a:t>25.9.2014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AC91C-43FF-4031-99FF-65A68FDEF8C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8100-1518-4B68-8193-A10303375686}" type="datetimeFigureOut">
              <a:rPr lang="bg-BG" smtClean="0"/>
              <a:t>25.9.2014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AC91C-43FF-4031-99FF-65A68FDEF8C4}" type="slidenum">
              <a:rPr lang="bg-BG" smtClean="0"/>
              <a:t>‹#›</a:t>
            </a:fld>
            <a:endParaRPr lang="bg-BG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8100-1518-4B68-8193-A10303375686}" type="datetimeFigureOut">
              <a:rPr lang="bg-BG" smtClean="0"/>
              <a:t>25.9.2014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AC91C-43FF-4031-99FF-65A68FDEF8C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8100-1518-4B68-8193-A10303375686}" type="datetimeFigureOut">
              <a:rPr lang="bg-BG" smtClean="0"/>
              <a:t>25.9.2014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AC91C-43FF-4031-99FF-65A68FDEF8C4}" type="slidenum">
              <a:rPr lang="bg-BG" smtClean="0"/>
              <a:t>‹#›</a:t>
            </a:fld>
            <a:endParaRPr lang="bg-BG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8100-1518-4B68-8193-A10303375686}" type="datetimeFigureOut">
              <a:rPr lang="bg-BG" smtClean="0"/>
              <a:t>25.9.2014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AC91C-43FF-4031-99FF-65A68FDEF8C4}" type="slidenum">
              <a:rPr lang="bg-BG" smtClean="0"/>
              <a:t>‹#›</a:t>
            </a:fld>
            <a:endParaRPr lang="bg-BG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8100-1518-4B68-8193-A10303375686}" type="datetimeFigureOut">
              <a:rPr lang="bg-BG" smtClean="0"/>
              <a:t>25.9.2014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AC91C-43FF-4031-99FF-65A68FDEF8C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8100-1518-4B68-8193-A10303375686}" type="datetimeFigureOut">
              <a:rPr lang="bg-BG" smtClean="0"/>
              <a:t>25.9.2014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AC91C-43FF-4031-99FF-65A68FDEF8C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8100-1518-4B68-8193-A10303375686}" type="datetimeFigureOut">
              <a:rPr lang="bg-BG" smtClean="0"/>
              <a:t>25.9.2014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AC91C-43FF-4031-99FF-65A68FDEF8C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8100-1518-4B68-8193-A10303375686}" type="datetimeFigureOut">
              <a:rPr lang="bg-BG" smtClean="0"/>
              <a:t>25.9.2014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AC91C-43FF-4031-99FF-65A68FDEF8C4}" type="slidenum">
              <a:rPr lang="bg-BG" smtClean="0"/>
              <a:t>‹#›</a:t>
            </a:fld>
            <a:endParaRPr lang="bg-B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BE8100-1518-4B68-8193-A10303375686}" type="datetimeFigureOut">
              <a:rPr lang="bg-BG" smtClean="0"/>
              <a:t>25.9.2014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E1AC91C-43FF-4031-99FF-65A68FDEF8C4}" type="slidenum">
              <a:rPr lang="bg-BG" smtClean="0"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4005064"/>
            <a:ext cx="8712968" cy="2592288"/>
          </a:xfrm>
        </p:spPr>
        <p:txBody>
          <a:bodyPr>
            <a:normAutofit fontScale="62500" lnSpcReduction="20000"/>
          </a:bodyPr>
          <a:lstStyle/>
          <a:p>
            <a:r>
              <a:rPr lang="ru-RU" sz="5800" dirty="0"/>
              <a:t>Гл. ас. д-р </a:t>
            </a:r>
            <a:r>
              <a:rPr lang="ru-RU" sz="5800" dirty="0" err="1"/>
              <a:t>Лиляна</a:t>
            </a:r>
            <a:r>
              <a:rPr lang="ru-RU" sz="5800" dirty="0"/>
              <a:t> </a:t>
            </a:r>
            <a:r>
              <a:rPr lang="ru-RU" sz="5800" dirty="0" err="1"/>
              <a:t>Методиева</a:t>
            </a:r>
            <a:r>
              <a:rPr lang="ru-RU" sz="5800" dirty="0"/>
              <a:t> </a:t>
            </a:r>
            <a:endParaRPr lang="en-US" sz="5800" dirty="0" smtClean="0"/>
          </a:p>
          <a:p>
            <a:r>
              <a:rPr lang="en-US" sz="5800" dirty="0"/>
              <a:t>	</a:t>
            </a:r>
            <a:r>
              <a:rPr lang="en-US" sz="5800" dirty="0" smtClean="0"/>
              <a:t>	</a:t>
            </a:r>
            <a:r>
              <a:rPr lang="ru-RU" sz="5800" dirty="0" err="1" smtClean="0"/>
              <a:t>Каракашева</a:t>
            </a:r>
            <a:r>
              <a:rPr lang="en-US" sz="5800" dirty="0" smtClean="0"/>
              <a:t> </a:t>
            </a:r>
            <a:r>
              <a:rPr lang="ru-RU" sz="5800" dirty="0" smtClean="0"/>
              <a:t>-</a:t>
            </a:r>
            <a:r>
              <a:rPr lang="en-US" sz="5800" dirty="0" smtClean="0"/>
              <a:t> </a:t>
            </a:r>
            <a:r>
              <a:rPr lang="ru-RU" sz="5800" dirty="0" err="1" smtClean="0"/>
              <a:t>Йончева</a:t>
            </a:r>
            <a:endParaRPr lang="ru-RU" sz="5800" dirty="0"/>
          </a:p>
          <a:p>
            <a:r>
              <a:rPr lang="ru-RU" sz="5800" dirty="0" err="1" smtClean="0"/>
              <a:t>Шуменски</a:t>
            </a:r>
            <a:r>
              <a:rPr lang="ru-RU" sz="5800" dirty="0" smtClean="0"/>
              <a:t> </a:t>
            </a:r>
            <a:r>
              <a:rPr lang="ru-RU" sz="5800" dirty="0"/>
              <a:t>университет </a:t>
            </a:r>
            <a:endParaRPr lang="en-US" sz="5800" dirty="0" smtClean="0"/>
          </a:p>
          <a:p>
            <a:r>
              <a:rPr lang="en-US" sz="5800" dirty="0"/>
              <a:t>	</a:t>
            </a:r>
            <a:r>
              <a:rPr lang="en-US" sz="5800" dirty="0" smtClean="0"/>
              <a:t> </a:t>
            </a:r>
            <a:r>
              <a:rPr lang="ru-RU" sz="5800" dirty="0" smtClean="0"/>
              <a:t>„</a:t>
            </a:r>
            <a:r>
              <a:rPr lang="ru-RU" sz="5800" dirty="0"/>
              <a:t>Епископ Константин </a:t>
            </a:r>
            <a:r>
              <a:rPr lang="ru-RU" sz="5800" dirty="0" err="1"/>
              <a:t>Преславски</a:t>
            </a:r>
            <a:r>
              <a:rPr lang="ru-RU" sz="5800" dirty="0"/>
              <a:t>“</a:t>
            </a:r>
          </a:p>
          <a:p>
            <a:endParaRPr lang="bg-BG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2592288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4800" dirty="0"/>
              <a:t>ИНТЕРАКТИВНИТЕ МЕТОДИ – НЕОБХОДИМ КОМПОНЕНТ</a:t>
            </a:r>
            <a:br>
              <a:rPr lang="ru-RU" sz="4800" dirty="0"/>
            </a:br>
            <a:r>
              <a:rPr lang="ru-RU" sz="4800" dirty="0"/>
              <a:t>В ОБУЧЕНИЕТО НА СТУДЕНТИТЕ</a:t>
            </a:r>
          </a:p>
        </p:txBody>
      </p:sp>
    </p:spTree>
    <p:extLst>
      <p:ext uri="{BB962C8B-B14F-4D97-AF65-F5344CB8AC3E}">
        <p14:creationId xmlns:p14="http://schemas.microsoft.com/office/powerpoint/2010/main" val="252456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23528" y="260648"/>
            <a:ext cx="8352928" cy="6264696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ru-RU" dirty="0"/>
              <a:t>•	</a:t>
            </a:r>
            <a:r>
              <a:rPr lang="ru-RU" dirty="0" err="1"/>
              <a:t>Обмисляне</a:t>
            </a:r>
            <a:r>
              <a:rPr lang="ru-RU" dirty="0"/>
              <a:t> на </a:t>
            </a:r>
            <a:r>
              <a:rPr lang="ru-RU" dirty="0" err="1"/>
              <a:t>темата</a:t>
            </a:r>
            <a:r>
              <a:rPr lang="ru-RU" dirty="0"/>
              <a:t> от </a:t>
            </a:r>
            <a:r>
              <a:rPr lang="ru-RU" dirty="0" err="1"/>
              <a:t>съответното</a:t>
            </a:r>
            <a:r>
              <a:rPr lang="ru-RU" dirty="0"/>
              <a:t>  учебно </a:t>
            </a:r>
            <a:r>
              <a:rPr lang="ru-RU" dirty="0" err="1"/>
              <a:t>съдържание</a:t>
            </a:r>
            <a:r>
              <a:rPr lang="ru-RU" dirty="0"/>
              <a:t>, при </a:t>
            </a:r>
            <a:r>
              <a:rPr lang="ru-RU" dirty="0" err="1"/>
              <a:t>разглеждането</a:t>
            </a:r>
            <a:r>
              <a:rPr lang="ru-RU" dirty="0"/>
              <a:t> на  </a:t>
            </a:r>
            <a:r>
              <a:rPr lang="ru-RU" dirty="0" err="1"/>
              <a:t>която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се </a:t>
            </a:r>
            <a:r>
              <a:rPr lang="ru-RU" dirty="0" err="1"/>
              <a:t>прилага</a:t>
            </a:r>
            <a:r>
              <a:rPr lang="ru-RU" dirty="0"/>
              <a:t> </a:t>
            </a:r>
            <a:r>
              <a:rPr lang="ru-RU" dirty="0" err="1"/>
              <a:t>мозъчна</a:t>
            </a:r>
            <a:r>
              <a:rPr lang="ru-RU" dirty="0"/>
              <a:t> атака и </a:t>
            </a:r>
            <a:r>
              <a:rPr lang="ru-RU" dirty="0" err="1"/>
              <a:t>избор</a:t>
            </a:r>
            <a:r>
              <a:rPr lang="ru-RU" dirty="0"/>
              <a:t> на задача за </a:t>
            </a:r>
            <a:r>
              <a:rPr lang="ru-RU" dirty="0" err="1"/>
              <a:t>решаване</a:t>
            </a:r>
            <a:r>
              <a:rPr lang="ru-RU" dirty="0"/>
              <a:t>;</a:t>
            </a:r>
          </a:p>
          <a:p>
            <a:pPr marL="45720" indent="0">
              <a:buNone/>
            </a:pPr>
            <a:r>
              <a:rPr lang="ru-RU" dirty="0"/>
              <a:t>•	</a:t>
            </a:r>
            <a:r>
              <a:rPr lang="ru-RU" dirty="0" err="1"/>
              <a:t>Предварително</a:t>
            </a:r>
            <a:r>
              <a:rPr lang="ru-RU" dirty="0"/>
              <a:t> </a:t>
            </a:r>
            <a:r>
              <a:rPr lang="ru-RU" dirty="0" err="1"/>
              <a:t>запознаване</a:t>
            </a:r>
            <a:r>
              <a:rPr lang="ru-RU" dirty="0"/>
              <a:t> на </a:t>
            </a:r>
            <a:r>
              <a:rPr lang="ru-RU" dirty="0" err="1"/>
              <a:t>студентите</a:t>
            </a:r>
            <a:r>
              <a:rPr lang="ru-RU" dirty="0"/>
              <a:t> с </a:t>
            </a:r>
            <a:r>
              <a:rPr lang="ru-RU" dirty="0" err="1"/>
              <a:t>основните</a:t>
            </a:r>
            <a:r>
              <a:rPr lang="ru-RU" dirty="0"/>
              <a:t> правила за </a:t>
            </a:r>
            <a:r>
              <a:rPr lang="ru-RU" dirty="0" err="1"/>
              <a:t>прилагане</a:t>
            </a:r>
            <a:r>
              <a:rPr lang="ru-RU" dirty="0"/>
              <a:t> на метода. Удачно е да се </a:t>
            </a:r>
            <a:r>
              <a:rPr lang="ru-RU" dirty="0" err="1"/>
              <a:t>обясни</a:t>
            </a:r>
            <a:r>
              <a:rPr lang="ru-RU" dirty="0"/>
              <a:t>, че </a:t>
            </a:r>
            <a:r>
              <a:rPr lang="ru-RU" dirty="0" err="1"/>
              <a:t>участието</a:t>
            </a:r>
            <a:r>
              <a:rPr lang="ru-RU" dirty="0"/>
              <a:t> се </a:t>
            </a:r>
            <a:r>
              <a:rPr lang="ru-RU" dirty="0" err="1"/>
              <a:t>отразява</a:t>
            </a:r>
            <a:r>
              <a:rPr lang="ru-RU" dirty="0"/>
              <a:t> благоприятно   на </a:t>
            </a:r>
            <a:r>
              <a:rPr lang="ru-RU" dirty="0" err="1"/>
              <a:t>оценката</a:t>
            </a:r>
            <a:r>
              <a:rPr lang="ru-RU" dirty="0"/>
              <a:t> от </a:t>
            </a:r>
            <a:r>
              <a:rPr lang="ru-RU" dirty="0" err="1"/>
              <a:t>текущия</a:t>
            </a:r>
            <a:r>
              <a:rPr lang="ru-RU" dirty="0"/>
              <a:t> </a:t>
            </a:r>
            <a:r>
              <a:rPr lang="ru-RU" dirty="0" err="1"/>
              <a:t>контрол</a:t>
            </a:r>
            <a:r>
              <a:rPr lang="ru-RU" dirty="0"/>
              <a:t>;</a:t>
            </a:r>
          </a:p>
          <a:p>
            <a:pPr marL="45720" indent="0">
              <a:buNone/>
            </a:pPr>
            <a:r>
              <a:rPr lang="ru-RU" dirty="0"/>
              <a:t>•	</a:t>
            </a:r>
            <a:r>
              <a:rPr lang="ru-RU" dirty="0" err="1"/>
              <a:t>Уточнява</a:t>
            </a:r>
            <a:r>
              <a:rPr lang="ru-RU" dirty="0"/>
              <a:t> се </a:t>
            </a:r>
            <a:r>
              <a:rPr lang="ru-RU" dirty="0" err="1"/>
              <a:t>времето</a:t>
            </a:r>
            <a:r>
              <a:rPr lang="ru-RU" dirty="0"/>
              <a:t> за </a:t>
            </a:r>
            <a:r>
              <a:rPr lang="ru-RU" dirty="0" err="1"/>
              <a:t>записване</a:t>
            </a:r>
            <a:r>
              <a:rPr lang="ru-RU" dirty="0"/>
              <a:t> на </a:t>
            </a:r>
            <a:r>
              <a:rPr lang="ru-RU" dirty="0" err="1"/>
              <a:t>предложенията</a:t>
            </a:r>
            <a:r>
              <a:rPr lang="ru-RU" dirty="0"/>
              <a:t>/</a:t>
            </a:r>
            <a:r>
              <a:rPr lang="ru-RU" dirty="0" err="1"/>
              <a:t>решенията</a:t>
            </a:r>
            <a:r>
              <a:rPr lang="ru-RU" dirty="0"/>
              <a:t> на </a:t>
            </a:r>
            <a:r>
              <a:rPr lang="ru-RU" dirty="0" err="1"/>
              <a:t>поставената</a:t>
            </a:r>
            <a:r>
              <a:rPr lang="ru-RU" dirty="0"/>
              <a:t> задача  (например на </a:t>
            </a:r>
            <a:r>
              <a:rPr lang="ru-RU" dirty="0" err="1"/>
              <a:t>следващото</a:t>
            </a:r>
            <a:r>
              <a:rPr lang="ru-RU" dirty="0"/>
              <a:t> </a:t>
            </a:r>
            <a:r>
              <a:rPr lang="ru-RU" dirty="0" err="1"/>
              <a:t>семинарно</a:t>
            </a:r>
            <a:r>
              <a:rPr lang="ru-RU" dirty="0"/>
              <a:t> упражнение);</a:t>
            </a:r>
          </a:p>
          <a:p>
            <a:pPr marL="45720" indent="0">
              <a:buNone/>
            </a:pPr>
            <a:r>
              <a:rPr lang="ru-RU" dirty="0"/>
              <a:t>•	По </a:t>
            </a:r>
            <a:r>
              <a:rPr lang="ru-RU" dirty="0" err="1"/>
              <a:t>време</a:t>
            </a:r>
            <a:r>
              <a:rPr lang="ru-RU" dirty="0"/>
              <a:t> на </a:t>
            </a:r>
            <a:r>
              <a:rPr lang="ru-RU" dirty="0" err="1"/>
              <a:t>семинарното</a:t>
            </a:r>
            <a:r>
              <a:rPr lang="ru-RU" dirty="0"/>
              <a:t> занятие, в </a:t>
            </a:r>
            <a:r>
              <a:rPr lang="ru-RU" dirty="0" err="1"/>
              <a:t>което</a:t>
            </a:r>
            <a:r>
              <a:rPr lang="ru-RU" dirty="0"/>
              <a:t>  се представят </a:t>
            </a:r>
            <a:r>
              <a:rPr lang="ru-RU" dirty="0" err="1"/>
              <a:t>решенията</a:t>
            </a:r>
            <a:r>
              <a:rPr lang="ru-RU" dirty="0"/>
              <a:t> от </a:t>
            </a:r>
            <a:r>
              <a:rPr lang="ru-RU" dirty="0" err="1"/>
              <a:t>студентите</a:t>
            </a:r>
            <a:r>
              <a:rPr lang="ru-RU" dirty="0"/>
              <a:t>, </a:t>
            </a:r>
            <a:r>
              <a:rPr lang="ru-RU" dirty="0" err="1"/>
              <a:t>преподавателят</a:t>
            </a:r>
            <a:r>
              <a:rPr lang="ru-RU" dirty="0"/>
              <a:t>  </a:t>
            </a:r>
            <a:r>
              <a:rPr lang="ru-RU" dirty="0" err="1"/>
              <a:t>ръководи</a:t>
            </a:r>
            <a:r>
              <a:rPr lang="ru-RU" dirty="0"/>
              <a:t> тактично всяка </a:t>
            </a:r>
            <a:r>
              <a:rPr lang="ru-RU" dirty="0" err="1"/>
              <a:t>изява</a:t>
            </a:r>
            <a:r>
              <a:rPr lang="ru-RU" dirty="0"/>
              <a:t> на студента. </a:t>
            </a:r>
            <a:r>
              <a:rPr lang="ru-RU" dirty="0" err="1"/>
              <a:t>Всеки</a:t>
            </a:r>
            <a:r>
              <a:rPr lang="ru-RU" dirty="0"/>
              <a:t> студент се </a:t>
            </a:r>
            <a:r>
              <a:rPr lang="ru-RU" dirty="0" err="1"/>
              <a:t>изслушва</a:t>
            </a:r>
            <a:r>
              <a:rPr lang="ru-RU" dirty="0"/>
              <a:t>  </a:t>
            </a:r>
            <a:r>
              <a:rPr lang="ru-RU" dirty="0" err="1"/>
              <a:t>внимателно</a:t>
            </a:r>
            <a:r>
              <a:rPr lang="ru-RU" dirty="0"/>
              <a:t>  и не се </a:t>
            </a:r>
            <a:r>
              <a:rPr lang="ru-RU" dirty="0" err="1"/>
              <a:t>прекъсва</a:t>
            </a:r>
            <a:r>
              <a:rPr lang="ru-RU" dirty="0"/>
              <a:t>. При </a:t>
            </a:r>
            <a:r>
              <a:rPr lang="ru-RU" dirty="0" err="1"/>
              <a:t>необходимост</a:t>
            </a:r>
            <a:r>
              <a:rPr lang="ru-RU" dirty="0"/>
              <a:t>  се </a:t>
            </a:r>
            <a:r>
              <a:rPr lang="ru-RU" dirty="0" err="1"/>
              <a:t>перефразират</a:t>
            </a:r>
            <a:r>
              <a:rPr lang="ru-RU" dirty="0"/>
              <a:t>  </a:t>
            </a:r>
            <a:r>
              <a:rPr lang="ru-RU" dirty="0" err="1"/>
              <a:t>думите</a:t>
            </a:r>
            <a:r>
              <a:rPr lang="ru-RU" dirty="0"/>
              <a:t> на </a:t>
            </a:r>
            <a:r>
              <a:rPr lang="ru-RU" dirty="0" err="1"/>
              <a:t>някои</a:t>
            </a:r>
            <a:r>
              <a:rPr lang="ru-RU" dirty="0"/>
              <a:t> </a:t>
            </a:r>
            <a:r>
              <a:rPr lang="ru-RU" dirty="0" err="1"/>
              <a:t>участници</a:t>
            </a:r>
            <a:r>
              <a:rPr lang="ru-RU" dirty="0"/>
              <a:t>, </a:t>
            </a:r>
            <a:r>
              <a:rPr lang="ru-RU" dirty="0" err="1"/>
              <a:t>така</a:t>
            </a:r>
            <a:r>
              <a:rPr lang="ru-RU" dirty="0"/>
              <a:t> че да </a:t>
            </a:r>
            <a:r>
              <a:rPr lang="ru-RU" dirty="0" err="1"/>
              <a:t>бъдат</a:t>
            </a:r>
            <a:r>
              <a:rPr lang="ru-RU" dirty="0"/>
              <a:t> </a:t>
            </a:r>
            <a:r>
              <a:rPr lang="ru-RU" dirty="0" err="1"/>
              <a:t>по-добре</a:t>
            </a:r>
            <a:r>
              <a:rPr lang="ru-RU" dirty="0"/>
              <a:t> разбрани от </a:t>
            </a:r>
            <a:r>
              <a:rPr lang="ru-RU" dirty="0" err="1"/>
              <a:t>останалите</a:t>
            </a:r>
            <a:r>
              <a:rPr lang="ru-RU" dirty="0"/>
              <a:t> </a:t>
            </a:r>
            <a:r>
              <a:rPr lang="ru-RU" dirty="0" err="1"/>
              <a:t>студенти</a:t>
            </a:r>
            <a:r>
              <a:rPr lang="ru-RU" dirty="0"/>
              <a:t>;</a:t>
            </a:r>
          </a:p>
          <a:p>
            <a:pPr marL="45720" indent="0">
              <a:buNone/>
            </a:pPr>
            <a:r>
              <a:rPr lang="ru-RU" dirty="0"/>
              <a:t>•	След </a:t>
            </a:r>
            <a:r>
              <a:rPr lang="ru-RU" dirty="0" err="1"/>
              <a:t>завършване</a:t>
            </a:r>
            <a:r>
              <a:rPr lang="ru-RU" dirty="0"/>
              <a:t>  на </a:t>
            </a:r>
            <a:r>
              <a:rPr lang="ru-RU" dirty="0" err="1"/>
              <a:t>обсъжданията</a:t>
            </a:r>
            <a:r>
              <a:rPr lang="ru-RU" dirty="0"/>
              <a:t> се </a:t>
            </a:r>
            <a:r>
              <a:rPr lang="ru-RU" dirty="0" err="1"/>
              <a:t>прави</a:t>
            </a:r>
            <a:r>
              <a:rPr lang="ru-RU" dirty="0"/>
              <a:t> анализ, подбор и оценка на </a:t>
            </a:r>
            <a:r>
              <a:rPr lang="ru-RU" dirty="0" err="1"/>
              <a:t>направените</a:t>
            </a:r>
            <a:r>
              <a:rPr lang="ru-RU" dirty="0"/>
              <a:t> предложения (</a:t>
            </a:r>
            <a:r>
              <a:rPr lang="ru-RU" dirty="0" err="1"/>
              <a:t>може</a:t>
            </a:r>
            <a:r>
              <a:rPr lang="ru-RU" dirty="0"/>
              <a:t> да се </a:t>
            </a:r>
            <a:r>
              <a:rPr lang="ru-RU" dirty="0" err="1"/>
              <a:t>коментират</a:t>
            </a:r>
            <a:r>
              <a:rPr lang="ru-RU" dirty="0"/>
              <a:t> </a:t>
            </a:r>
            <a:r>
              <a:rPr lang="ru-RU" dirty="0" err="1"/>
              <a:t>решенията</a:t>
            </a:r>
            <a:r>
              <a:rPr lang="ru-RU" dirty="0"/>
              <a:t> по отношение на </a:t>
            </a:r>
            <a:r>
              <a:rPr lang="ru-RU" dirty="0" err="1"/>
              <a:t>оригиналност</a:t>
            </a:r>
            <a:r>
              <a:rPr lang="ru-RU" dirty="0"/>
              <a:t>, </a:t>
            </a:r>
            <a:r>
              <a:rPr lang="ru-RU" dirty="0" err="1"/>
              <a:t>рационалност</a:t>
            </a:r>
            <a:r>
              <a:rPr lang="ru-RU" dirty="0"/>
              <a:t>, </a:t>
            </a:r>
            <a:r>
              <a:rPr lang="ru-RU" dirty="0" err="1"/>
              <a:t>комбинативност</a:t>
            </a:r>
            <a:r>
              <a:rPr lang="ru-RU" dirty="0"/>
              <a:t> или по </a:t>
            </a:r>
            <a:r>
              <a:rPr lang="ru-RU" dirty="0" err="1"/>
              <a:t>други</a:t>
            </a:r>
            <a:r>
              <a:rPr lang="ru-RU" dirty="0"/>
              <a:t> критерии).</a:t>
            </a:r>
          </a:p>
        </p:txBody>
      </p:sp>
    </p:spTree>
    <p:extLst>
      <p:ext uri="{BB962C8B-B14F-4D97-AF65-F5344CB8AC3E}">
        <p14:creationId xmlns:p14="http://schemas.microsoft.com/office/powerpoint/2010/main" val="375025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95536" y="404664"/>
            <a:ext cx="8352928" cy="612068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dirty="0" err="1"/>
              <a:t>Отчитайки</a:t>
            </a:r>
            <a:r>
              <a:rPr lang="ru-RU" dirty="0"/>
              <a:t>  </a:t>
            </a:r>
            <a:r>
              <a:rPr lang="ru-RU" dirty="0" err="1"/>
              <a:t>познавателния</a:t>
            </a:r>
            <a:r>
              <a:rPr lang="ru-RU" dirty="0"/>
              <a:t> статус на </a:t>
            </a:r>
            <a:r>
              <a:rPr lang="ru-RU" dirty="0" err="1"/>
              <a:t>студентите</a:t>
            </a:r>
            <a:r>
              <a:rPr lang="ru-RU" dirty="0"/>
              <a:t> от </a:t>
            </a:r>
            <a:r>
              <a:rPr lang="ru-RU" dirty="0" err="1"/>
              <a:t>първи</a:t>
            </a:r>
            <a:r>
              <a:rPr lang="ru-RU" dirty="0"/>
              <a:t> курс  и </a:t>
            </a:r>
            <a:r>
              <a:rPr lang="ru-RU" dirty="0" err="1"/>
              <a:t>спецификите</a:t>
            </a:r>
            <a:r>
              <a:rPr lang="ru-RU" dirty="0"/>
              <a:t> на </a:t>
            </a:r>
            <a:r>
              <a:rPr lang="ru-RU" dirty="0" err="1"/>
              <a:t>математическото</a:t>
            </a:r>
            <a:r>
              <a:rPr lang="ru-RU" dirty="0"/>
              <a:t> </a:t>
            </a:r>
            <a:r>
              <a:rPr lang="ru-RU" dirty="0" err="1"/>
              <a:t>съдържание</a:t>
            </a:r>
            <a:r>
              <a:rPr lang="ru-RU" dirty="0"/>
              <a:t> от </a:t>
            </a:r>
            <a:r>
              <a:rPr lang="ru-RU" dirty="0" err="1"/>
              <a:t>учебната</a:t>
            </a:r>
            <a:r>
              <a:rPr lang="ru-RU" dirty="0"/>
              <a:t> дисциплина „Математически анализ“ </a:t>
            </a:r>
            <a:r>
              <a:rPr lang="ru-RU" dirty="0" err="1"/>
              <a:t>избрахме</a:t>
            </a:r>
            <a:r>
              <a:rPr lang="ru-RU" dirty="0"/>
              <a:t> </a:t>
            </a:r>
            <a:r>
              <a:rPr lang="ru-RU" dirty="0" err="1"/>
              <a:t>темата</a:t>
            </a:r>
            <a:r>
              <a:rPr lang="ru-RU" dirty="0"/>
              <a:t> „ </a:t>
            </a:r>
            <a:r>
              <a:rPr lang="ru-RU" dirty="0" err="1"/>
              <a:t>Неопределен</a:t>
            </a:r>
            <a:r>
              <a:rPr lang="ru-RU" dirty="0"/>
              <a:t> интеграл“ за </a:t>
            </a:r>
            <a:r>
              <a:rPr lang="ru-RU" dirty="0" err="1"/>
              <a:t>използване</a:t>
            </a:r>
            <a:r>
              <a:rPr lang="ru-RU" dirty="0"/>
              <a:t> на </a:t>
            </a:r>
            <a:r>
              <a:rPr lang="ru-RU" dirty="0" err="1"/>
              <a:t>този</a:t>
            </a:r>
            <a:r>
              <a:rPr lang="ru-RU" dirty="0"/>
              <a:t> интерактивен метод. </a:t>
            </a:r>
            <a:r>
              <a:rPr lang="ru-RU" dirty="0" err="1"/>
              <a:t>Следващият</a:t>
            </a:r>
            <a:r>
              <a:rPr lang="ru-RU" dirty="0"/>
              <a:t> пример е от </a:t>
            </a:r>
            <a:r>
              <a:rPr lang="ru-RU" dirty="0" err="1"/>
              <a:t>преподавателската</a:t>
            </a:r>
            <a:r>
              <a:rPr lang="ru-RU" dirty="0"/>
              <a:t> ни практика, при </a:t>
            </a:r>
            <a:r>
              <a:rPr lang="ru-RU" dirty="0" err="1"/>
              <a:t>който</a:t>
            </a:r>
            <a:r>
              <a:rPr lang="ru-RU" dirty="0"/>
              <a:t> </a:t>
            </a:r>
            <a:r>
              <a:rPr lang="ru-RU" dirty="0" err="1"/>
              <a:t>студентите</a:t>
            </a:r>
            <a:r>
              <a:rPr lang="ru-RU" dirty="0"/>
              <a:t> от </a:t>
            </a:r>
            <a:r>
              <a:rPr lang="ru-RU" dirty="0" err="1"/>
              <a:t>специалност</a:t>
            </a:r>
            <a:r>
              <a:rPr lang="ru-RU" dirty="0"/>
              <a:t>  „</a:t>
            </a:r>
            <a:r>
              <a:rPr lang="ru-RU" dirty="0" err="1"/>
              <a:t>Компютърни</a:t>
            </a:r>
            <a:r>
              <a:rPr lang="ru-RU" dirty="0"/>
              <a:t> </a:t>
            </a:r>
            <a:r>
              <a:rPr lang="ru-RU" dirty="0" err="1"/>
              <a:t>информационни</a:t>
            </a:r>
            <a:r>
              <a:rPr lang="ru-RU" dirty="0"/>
              <a:t> технологии“ </a:t>
            </a:r>
            <a:r>
              <a:rPr lang="ru-RU" dirty="0" err="1"/>
              <a:t>предложиха</a:t>
            </a:r>
            <a:r>
              <a:rPr lang="ru-RU" dirty="0"/>
              <a:t> </a:t>
            </a:r>
            <a:r>
              <a:rPr lang="ru-RU" dirty="0" err="1"/>
              <a:t>различни</a:t>
            </a:r>
            <a:r>
              <a:rPr lang="ru-RU" dirty="0"/>
              <a:t> решения на </a:t>
            </a:r>
            <a:r>
              <a:rPr lang="ru-RU" dirty="0" err="1"/>
              <a:t>поставената</a:t>
            </a:r>
            <a:r>
              <a:rPr lang="ru-RU" dirty="0"/>
              <a:t> задача, част от </a:t>
            </a:r>
            <a:r>
              <a:rPr lang="ru-RU" dirty="0" err="1"/>
              <a:t>които</a:t>
            </a:r>
            <a:r>
              <a:rPr lang="ru-RU" dirty="0"/>
              <a:t> </a:t>
            </a:r>
            <a:r>
              <a:rPr lang="ru-RU" dirty="0" err="1"/>
              <a:t>представяме</a:t>
            </a:r>
            <a:r>
              <a:rPr lang="ru-RU" dirty="0"/>
              <a:t>.</a:t>
            </a:r>
          </a:p>
          <a:p>
            <a:pPr marL="45720" indent="0">
              <a:buNone/>
            </a:pPr>
            <a:r>
              <a:rPr lang="ru-RU" dirty="0"/>
              <a:t>Задача. Покажете, че </a:t>
            </a:r>
            <a:r>
              <a:rPr lang="ru-RU" dirty="0" err="1" smtClean="0"/>
              <a:t>функцията</a:t>
            </a:r>
            <a:r>
              <a:rPr lang="ru-RU" dirty="0" smtClean="0"/>
              <a:t>                       е примитивна</a:t>
            </a:r>
          </a:p>
          <a:p>
            <a:pPr marL="45720" indent="0">
              <a:buNone/>
            </a:pPr>
            <a:r>
              <a:rPr lang="ru-RU" dirty="0" smtClean="0"/>
              <a:t>функция </a:t>
            </a:r>
            <a:r>
              <a:rPr lang="ru-RU" dirty="0"/>
              <a:t>на </a:t>
            </a:r>
            <a:r>
              <a:rPr lang="ru-RU" dirty="0" err="1"/>
              <a:t>функцията</a:t>
            </a:r>
            <a:r>
              <a:rPr lang="ru-RU" dirty="0"/>
              <a:t>  </a:t>
            </a:r>
            <a:r>
              <a:rPr lang="ru-RU" dirty="0" smtClean="0"/>
              <a:t>                             .</a:t>
            </a:r>
            <a:endParaRPr lang="ru-RU" dirty="0"/>
          </a:p>
          <a:p>
            <a:pPr marL="45720" indent="0">
              <a:buNone/>
            </a:pPr>
            <a:r>
              <a:rPr lang="ru-RU" dirty="0" smtClean="0"/>
              <a:t>Решение</a:t>
            </a:r>
            <a:r>
              <a:rPr lang="ru-RU" dirty="0"/>
              <a:t>. </a:t>
            </a:r>
            <a:r>
              <a:rPr lang="ru-RU" dirty="0" err="1"/>
              <a:t>Достатъчно</a:t>
            </a:r>
            <a:r>
              <a:rPr lang="ru-RU" dirty="0"/>
              <a:t> е да се </a:t>
            </a:r>
            <a:r>
              <a:rPr lang="ru-RU" dirty="0" err="1"/>
              <a:t>покаже</a:t>
            </a:r>
            <a:r>
              <a:rPr lang="ru-RU" dirty="0"/>
              <a:t>, че   </a:t>
            </a:r>
            <a:r>
              <a:rPr lang="ru-RU" dirty="0" smtClean="0"/>
              <a:t>                            .</a:t>
            </a:r>
            <a:endParaRPr lang="ru-RU" dirty="0"/>
          </a:p>
          <a:p>
            <a:pPr marL="45720" indent="0">
              <a:buNone/>
            </a:pPr>
            <a:r>
              <a:rPr lang="ru-RU" dirty="0"/>
              <a:t>Вариант 1. </a:t>
            </a:r>
            <a:r>
              <a:rPr lang="ru-RU" dirty="0" err="1"/>
              <a:t>Прилагайки</a:t>
            </a:r>
            <a:r>
              <a:rPr lang="ru-RU" dirty="0"/>
              <a:t> </a:t>
            </a:r>
            <a:r>
              <a:rPr lang="ru-RU" dirty="0" err="1"/>
              <a:t>теоремата</a:t>
            </a:r>
            <a:r>
              <a:rPr lang="ru-RU" dirty="0"/>
              <a:t> за производна на сложна функция </a:t>
            </a:r>
            <a:r>
              <a:rPr lang="ru-RU" dirty="0" err="1"/>
              <a:t>намираме</a:t>
            </a:r>
            <a:r>
              <a:rPr lang="ru-RU" dirty="0"/>
              <a:t>, че</a:t>
            </a:r>
          </a:p>
          <a:p>
            <a:pPr marL="45720" indent="0">
              <a:buNone/>
            </a:pPr>
            <a:r>
              <a:rPr lang="ru-RU" dirty="0"/>
              <a:t> </a:t>
            </a:r>
            <a:r>
              <a:rPr lang="ru-RU" dirty="0" smtClean="0"/>
              <a:t>				</a:t>
            </a:r>
            <a:r>
              <a:rPr lang="ru-RU" dirty="0"/>
              <a:t>	</a:t>
            </a:r>
            <a:r>
              <a:rPr lang="ru-RU" dirty="0" smtClean="0"/>
              <a:t>		</a:t>
            </a:r>
            <a:endParaRPr lang="ru-RU" dirty="0"/>
          </a:p>
          <a:p>
            <a:pPr marL="45720" indent="0">
              <a:buNone/>
            </a:pPr>
            <a:r>
              <a:rPr lang="ru-RU" dirty="0" err="1"/>
              <a:t>Следователно</a:t>
            </a:r>
            <a:r>
              <a:rPr lang="ru-RU" dirty="0"/>
              <a:t> </a:t>
            </a:r>
            <a:r>
              <a:rPr lang="ru-RU" dirty="0" smtClean="0"/>
              <a:t>                              .</a:t>
            </a:r>
            <a:endParaRPr lang="ru-RU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879245"/>
              </p:ext>
            </p:extLst>
          </p:nvPr>
        </p:nvGraphicFramePr>
        <p:xfrm>
          <a:off x="4932040" y="3501008"/>
          <a:ext cx="1712190" cy="4599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3" name="Уравнение" r:id="rId3" imgW="850680" imgH="228600" progId="Equation.3">
                  <p:embed/>
                </p:oleObj>
              </mc:Choice>
              <mc:Fallback>
                <p:oleObj name="Уравнение" r:id="rId3" imgW="85068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32040" y="3501008"/>
                        <a:ext cx="1712190" cy="4599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8916473"/>
              </p:ext>
            </p:extLst>
          </p:nvPr>
        </p:nvGraphicFramePr>
        <p:xfrm>
          <a:off x="3491880" y="4005064"/>
          <a:ext cx="2643117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4" name="Уравнение" r:id="rId5" imgW="1320480" imgH="215640" progId="Equation.3">
                  <p:embed/>
                </p:oleObj>
              </mc:Choice>
              <mc:Fallback>
                <p:oleObj name="Уравнение" r:id="rId5" imgW="132048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91880" y="4005064"/>
                        <a:ext cx="2643117" cy="4320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1490106"/>
              </p:ext>
            </p:extLst>
          </p:nvPr>
        </p:nvGraphicFramePr>
        <p:xfrm>
          <a:off x="5965825" y="4416425"/>
          <a:ext cx="2466975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5" name="Уравнение" r:id="rId7" imgW="1193760" imgH="215640" progId="Equation.3">
                  <p:embed/>
                </p:oleObj>
              </mc:Choice>
              <mc:Fallback>
                <p:oleObj name="Уравнение" r:id="rId7" imgW="119376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965825" y="4416425"/>
                        <a:ext cx="2466975" cy="446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6199013"/>
              </p:ext>
            </p:extLst>
          </p:nvPr>
        </p:nvGraphicFramePr>
        <p:xfrm>
          <a:off x="2555776" y="6093295"/>
          <a:ext cx="2388960" cy="4320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6" name="Уравнение" r:id="rId9" imgW="1193760" imgH="215640" progId="Equation.3">
                  <p:embed/>
                </p:oleObj>
              </mc:Choice>
              <mc:Fallback>
                <p:oleObj name="Уравнение" r:id="rId9" imgW="119376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555776" y="6093295"/>
                        <a:ext cx="2388960" cy="4320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1414397"/>
              </p:ext>
            </p:extLst>
          </p:nvPr>
        </p:nvGraphicFramePr>
        <p:xfrm>
          <a:off x="1475656" y="5535843"/>
          <a:ext cx="5256584" cy="5740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" name="Уравнение" r:id="rId11" imgW="2679480" imgH="291960" progId="Equation.3">
                  <p:embed/>
                </p:oleObj>
              </mc:Choice>
              <mc:Fallback>
                <p:oleObj name="Уравнение" r:id="rId11" imgW="2679480" imgH="2919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475656" y="5535843"/>
                        <a:ext cx="5256584" cy="5740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3026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23528" y="260648"/>
            <a:ext cx="8424936" cy="6336704"/>
          </a:xfrm>
        </p:spPr>
        <p:txBody>
          <a:bodyPr/>
          <a:lstStyle/>
          <a:p>
            <a:pPr marL="45720" indent="0">
              <a:buNone/>
            </a:pPr>
            <a:r>
              <a:rPr lang="ru-RU" dirty="0"/>
              <a:t>Вариант 2. За </a:t>
            </a:r>
            <a:r>
              <a:rPr lang="ru-RU" dirty="0" err="1"/>
              <a:t>пресмятане</a:t>
            </a:r>
            <a:r>
              <a:rPr lang="ru-RU" dirty="0"/>
              <a:t> на </a:t>
            </a:r>
            <a:r>
              <a:rPr lang="ru-RU" dirty="0" err="1"/>
              <a:t>производната</a:t>
            </a:r>
            <a:r>
              <a:rPr lang="ru-RU" dirty="0"/>
              <a:t> на  можем да приложим </a:t>
            </a:r>
            <a:r>
              <a:rPr lang="ru-RU" dirty="0" err="1"/>
              <a:t>теоремата</a:t>
            </a:r>
            <a:r>
              <a:rPr lang="ru-RU" dirty="0"/>
              <a:t> за производна на произведение. </a:t>
            </a:r>
          </a:p>
          <a:p>
            <a:pPr marL="45720" indent="0">
              <a:buNone/>
            </a:pPr>
            <a:r>
              <a:rPr lang="ru-RU" dirty="0" err="1" smtClean="0"/>
              <a:t>Тогава</a:t>
            </a:r>
            <a:r>
              <a:rPr lang="ru-RU" dirty="0" smtClean="0"/>
              <a:t> имаме</a:t>
            </a:r>
          </a:p>
          <a:p>
            <a:pPr marL="45720" indent="0">
              <a:buNone/>
            </a:pPr>
            <a:endParaRPr lang="ru-RU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453312"/>
            <a:ext cx="8640960" cy="5232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88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8928992" cy="6645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62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27" y="75100"/>
            <a:ext cx="8950037" cy="6745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93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60648"/>
            <a:ext cx="864096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/>
              <a:t>При </a:t>
            </a:r>
            <a:r>
              <a:rPr lang="ru-RU" sz="2200" dirty="0" err="1" smtClean="0"/>
              <a:t>разглеждане</a:t>
            </a:r>
            <a:r>
              <a:rPr lang="ru-RU" sz="2200" dirty="0" smtClean="0"/>
              <a:t> на </a:t>
            </a:r>
            <a:r>
              <a:rPr lang="ru-RU" sz="2200" dirty="0" err="1" smtClean="0"/>
              <a:t>темата</a:t>
            </a:r>
            <a:r>
              <a:rPr lang="ru-RU" sz="2200" dirty="0" smtClean="0"/>
              <a:t> „Уравнения и неравенства  с  модули“ от </a:t>
            </a:r>
            <a:r>
              <a:rPr lang="ru-RU" sz="2200" dirty="0" err="1" smtClean="0"/>
              <a:t>учебната</a:t>
            </a:r>
            <a:r>
              <a:rPr lang="ru-RU" sz="2200" dirty="0" smtClean="0"/>
              <a:t> дисциплина „Увод в </a:t>
            </a:r>
            <a:r>
              <a:rPr lang="ru-RU" sz="2200" dirty="0" err="1" smtClean="0"/>
              <a:t>специалността</a:t>
            </a:r>
            <a:r>
              <a:rPr lang="ru-RU" sz="2200" dirty="0" smtClean="0"/>
              <a:t>“ </a:t>
            </a:r>
            <a:r>
              <a:rPr lang="ru-RU" sz="2200" dirty="0" err="1" smtClean="0"/>
              <a:t>със</a:t>
            </a:r>
            <a:r>
              <a:rPr lang="ru-RU" sz="2200" dirty="0" smtClean="0"/>
              <a:t> </a:t>
            </a:r>
            <a:r>
              <a:rPr lang="ru-RU" sz="2200" dirty="0" err="1" smtClean="0"/>
              <a:t>студентите</a:t>
            </a:r>
            <a:r>
              <a:rPr lang="ru-RU" sz="2200" dirty="0" smtClean="0"/>
              <a:t> от </a:t>
            </a:r>
            <a:r>
              <a:rPr lang="ru-RU" sz="2200" dirty="0" err="1" smtClean="0"/>
              <a:t>първи</a:t>
            </a:r>
            <a:r>
              <a:rPr lang="ru-RU" sz="2200" dirty="0" smtClean="0"/>
              <a:t>  курс  от </a:t>
            </a:r>
            <a:r>
              <a:rPr lang="ru-RU" sz="2200" dirty="0" err="1" smtClean="0"/>
              <a:t>специалност</a:t>
            </a:r>
            <a:r>
              <a:rPr lang="ru-RU" sz="2200" dirty="0" smtClean="0"/>
              <a:t> „Педагогика на </a:t>
            </a:r>
            <a:r>
              <a:rPr lang="ru-RU" sz="2200" dirty="0" err="1" smtClean="0"/>
              <a:t>обучението</a:t>
            </a:r>
            <a:r>
              <a:rPr lang="ru-RU" sz="2200" dirty="0" smtClean="0"/>
              <a:t> по математика и информатика“ </a:t>
            </a:r>
            <a:r>
              <a:rPr lang="ru-RU" sz="2200" dirty="0" err="1" smtClean="0"/>
              <a:t>също</a:t>
            </a:r>
            <a:r>
              <a:rPr lang="ru-RU" sz="2200" dirty="0" smtClean="0"/>
              <a:t> </a:t>
            </a:r>
            <a:r>
              <a:rPr lang="ru-RU" sz="2200" dirty="0" err="1" smtClean="0"/>
              <a:t>прилагаме</a:t>
            </a:r>
            <a:r>
              <a:rPr lang="ru-RU" sz="2200" dirty="0" smtClean="0"/>
              <a:t> </a:t>
            </a:r>
            <a:r>
              <a:rPr lang="ru-RU" sz="2200" dirty="0" err="1" smtClean="0"/>
              <a:t>интерактивния</a:t>
            </a:r>
            <a:r>
              <a:rPr lang="ru-RU" sz="2200" dirty="0" smtClean="0"/>
              <a:t> метод „</a:t>
            </a:r>
            <a:r>
              <a:rPr lang="ru-RU" sz="2200" dirty="0" err="1" smtClean="0"/>
              <a:t>мозъчна</a:t>
            </a:r>
            <a:r>
              <a:rPr lang="ru-RU" sz="2200" dirty="0" smtClean="0"/>
              <a:t> атака“.</a:t>
            </a:r>
            <a:endParaRPr lang="bg-BG" sz="2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045752"/>
            <a:ext cx="8640960" cy="4710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05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818" y="548680"/>
            <a:ext cx="8766247" cy="5791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612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770" y="476672"/>
            <a:ext cx="8514460" cy="5904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22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391" y="404664"/>
            <a:ext cx="8391222" cy="288032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76390" y="3501008"/>
            <a:ext cx="8351973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/>
              <a:t>	</a:t>
            </a:r>
            <a:r>
              <a:rPr lang="ru-RU" sz="2200" dirty="0" err="1" smtClean="0"/>
              <a:t>Решаването</a:t>
            </a:r>
            <a:r>
              <a:rPr lang="ru-RU" sz="2200" dirty="0" smtClean="0"/>
              <a:t> на </a:t>
            </a:r>
            <a:r>
              <a:rPr lang="ru-RU" sz="2200" dirty="0" err="1" smtClean="0"/>
              <a:t>подобни</a:t>
            </a:r>
            <a:r>
              <a:rPr lang="ru-RU" sz="2200" dirty="0" smtClean="0"/>
              <a:t> задачи </a:t>
            </a:r>
            <a:r>
              <a:rPr lang="ru-RU" sz="2200" dirty="0" err="1" smtClean="0"/>
              <a:t>развива</a:t>
            </a:r>
            <a:r>
              <a:rPr lang="ru-RU" sz="2200" dirty="0" smtClean="0"/>
              <a:t> </a:t>
            </a:r>
            <a:r>
              <a:rPr lang="ru-RU" sz="2200" dirty="0" err="1" smtClean="0"/>
              <a:t>дивергентното</a:t>
            </a:r>
            <a:r>
              <a:rPr lang="ru-RU" sz="2200" dirty="0" smtClean="0"/>
              <a:t>  </a:t>
            </a:r>
            <a:r>
              <a:rPr lang="ru-RU" sz="2200" dirty="0" err="1" smtClean="0"/>
              <a:t>мислене</a:t>
            </a:r>
            <a:r>
              <a:rPr lang="ru-RU" sz="2200" dirty="0" smtClean="0"/>
              <a:t>  у </a:t>
            </a:r>
            <a:r>
              <a:rPr lang="ru-RU" sz="2200" dirty="0" err="1" smtClean="0"/>
              <a:t>студентите</a:t>
            </a:r>
            <a:r>
              <a:rPr lang="ru-RU" sz="2200" dirty="0" smtClean="0"/>
              <a:t>.</a:t>
            </a:r>
          </a:p>
          <a:p>
            <a:r>
              <a:rPr lang="ru-RU" sz="2200" dirty="0" smtClean="0"/>
              <a:t>	В </a:t>
            </a:r>
            <a:r>
              <a:rPr lang="ru-RU" sz="2200" dirty="0" err="1" smtClean="0"/>
              <a:t>семинарните</a:t>
            </a:r>
            <a:r>
              <a:rPr lang="ru-RU" sz="2200" dirty="0" smtClean="0"/>
              <a:t> упражнения  по </a:t>
            </a:r>
            <a:r>
              <a:rPr lang="ru-RU" sz="2200" dirty="0" err="1" smtClean="0"/>
              <a:t>математическите</a:t>
            </a:r>
            <a:r>
              <a:rPr lang="ru-RU" sz="2200" dirty="0" smtClean="0"/>
              <a:t> </a:t>
            </a:r>
            <a:r>
              <a:rPr lang="ru-RU" sz="2200" dirty="0" err="1" smtClean="0"/>
              <a:t>дисциплини</a:t>
            </a:r>
            <a:r>
              <a:rPr lang="ru-RU" sz="2200" dirty="0" smtClean="0"/>
              <a:t> с успех </a:t>
            </a:r>
            <a:r>
              <a:rPr lang="ru-RU" sz="2200" dirty="0" err="1" smtClean="0"/>
              <a:t>могат</a:t>
            </a:r>
            <a:r>
              <a:rPr lang="ru-RU" sz="2200" dirty="0" smtClean="0"/>
              <a:t> да се </a:t>
            </a:r>
            <a:r>
              <a:rPr lang="ru-RU" sz="2200" dirty="0" err="1" smtClean="0"/>
              <a:t>използват</a:t>
            </a:r>
            <a:r>
              <a:rPr lang="ru-RU" sz="2200" dirty="0" smtClean="0"/>
              <a:t> и </a:t>
            </a:r>
            <a:r>
              <a:rPr lang="ru-RU" sz="2200" dirty="0" err="1" smtClean="0"/>
              <a:t>други</a:t>
            </a:r>
            <a:r>
              <a:rPr lang="ru-RU" sz="2200" dirty="0" smtClean="0"/>
              <a:t> </a:t>
            </a:r>
            <a:r>
              <a:rPr lang="ru-RU" sz="2200" dirty="0" err="1" smtClean="0"/>
              <a:t>интерактивни</a:t>
            </a:r>
            <a:r>
              <a:rPr lang="ru-RU" sz="2200" dirty="0" smtClean="0"/>
              <a:t> </a:t>
            </a:r>
            <a:r>
              <a:rPr lang="ru-RU" sz="2200" dirty="0" err="1" smtClean="0"/>
              <a:t>методи</a:t>
            </a:r>
            <a:r>
              <a:rPr lang="ru-RU" sz="2200" dirty="0" smtClean="0"/>
              <a:t> </a:t>
            </a:r>
            <a:r>
              <a:rPr lang="ru-RU" sz="2200" dirty="0" err="1" smtClean="0"/>
              <a:t>като</a:t>
            </a:r>
            <a:r>
              <a:rPr lang="ru-RU" sz="2200" dirty="0" smtClean="0"/>
              <a:t> „</a:t>
            </a:r>
            <a:r>
              <a:rPr lang="ru-RU" sz="2200" dirty="0" err="1" smtClean="0"/>
              <a:t>панелна</a:t>
            </a:r>
            <a:r>
              <a:rPr lang="ru-RU" sz="2200" dirty="0" smtClean="0"/>
              <a:t> </a:t>
            </a:r>
            <a:r>
              <a:rPr lang="ru-RU" sz="2200" dirty="0" err="1" smtClean="0"/>
              <a:t>дискусия</a:t>
            </a:r>
            <a:r>
              <a:rPr lang="ru-RU" sz="2200" dirty="0" smtClean="0"/>
              <a:t>“, „техника на разделения  постер“, „</a:t>
            </a:r>
            <a:r>
              <a:rPr lang="ru-RU" sz="2200" dirty="0" err="1" smtClean="0"/>
              <a:t>мозъчни</a:t>
            </a:r>
            <a:r>
              <a:rPr lang="ru-RU" sz="2200" dirty="0" smtClean="0"/>
              <a:t> </a:t>
            </a:r>
            <a:r>
              <a:rPr lang="ru-RU" sz="2200" dirty="0" err="1" smtClean="0"/>
              <a:t>карти</a:t>
            </a:r>
            <a:r>
              <a:rPr lang="ru-RU" sz="2200" dirty="0" smtClean="0"/>
              <a:t>“, </a:t>
            </a:r>
            <a:r>
              <a:rPr lang="bg-BG" sz="2200" dirty="0" smtClean="0"/>
              <a:t>„</a:t>
            </a:r>
            <a:r>
              <a:rPr lang="ru-RU" sz="2200" dirty="0" smtClean="0"/>
              <a:t>лавина“, </a:t>
            </a:r>
            <a:r>
              <a:rPr lang="bg-BG" sz="2200" dirty="0" smtClean="0"/>
              <a:t>„</a:t>
            </a:r>
            <a:r>
              <a:rPr lang="ru-RU" sz="2200" dirty="0" err="1" smtClean="0"/>
              <a:t>довърши</a:t>
            </a:r>
            <a:r>
              <a:rPr lang="ru-RU" sz="2200" dirty="0" smtClean="0"/>
              <a:t> </a:t>
            </a:r>
            <a:r>
              <a:rPr lang="ru-RU" sz="2200" dirty="0" err="1" smtClean="0"/>
              <a:t>фразата</a:t>
            </a:r>
            <a:r>
              <a:rPr lang="ru-RU" sz="2200" dirty="0" smtClean="0"/>
              <a:t>“, </a:t>
            </a:r>
            <a:r>
              <a:rPr lang="bg-BG" sz="2200" dirty="0" smtClean="0"/>
              <a:t>„</a:t>
            </a:r>
            <a:r>
              <a:rPr lang="ru-RU" sz="2200" dirty="0" smtClean="0"/>
              <a:t>пирамида“, </a:t>
            </a:r>
            <a:r>
              <a:rPr lang="bg-BG" sz="2200" dirty="0" smtClean="0"/>
              <a:t>„</a:t>
            </a:r>
            <a:r>
              <a:rPr lang="ru-RU" sz="2200" dirty="0" smtClean="0"/>
              <a:t>метод на </a:t>
            </a:r>
            <a:r>
              <a:rPr lang="ru-RU" sz="2200" dirty="0" err="1" smtClean="0"/>
              <a:t>проектите</a:t>
            </a:r>
            <a:r>
              <a:rPr lang="ru-RU" sz="2200" dirty="0" smtClean="0"/>
              <a:t>“ и др.</a:t>
            </a:r>
          </a:p>
          <a:p>
            <a:r>
              <a:rPr lang="ru-RU" sz="2200" dirty="0" smtClean="0"/>
              <a:t>	В </a:t>
            </a:r>
            <a:r>
              <a:rPr lang="ru-RU" sz="2200" dirty="0" err="1" smtClean="0"/>
              <a:t>резултат</a:t>
            </a:r>
            <a:r>
              <a:rPr lang="ru-RU" sz="2200" dirty="0" smtClean="0"/>
              <a:t> от </a:t>
            </a:r>
            <a:r>
              <a:rPr lang="ru-RU" sz="2200" dirty="0" err="1" smtClean="0"/>
              <a:t>извършените</a:t>
            </a:r>
            <a:r>
              <a:rPr lang="ru-RU" sz="2200" dirty="0" smtClean="0"/>
              <a:t> </a:t>
            </a:r>
            <a:r>
              <a:rPr lang="ru-RU" sz="2200" dirty="0" err="1" smtClean="0"/>
              <a:t>изследвания</a:t>
            </a:r>
            <a:r>
              <a:rPr lang="ru-RU" sz="2200" dirty="0" smtClean="0"/>
              <a:t> </a:t>
            </a:r>
            <a:r>
              <a:rPr lang="ru-RU" sz="2200" dirty="0" err="1" smtClean="0"/>
              <a:t>могат</a:t>
            </a:r>
            <a:r>
              <a:rPr lang="ru-RU" sz="2200" dirty="0" smtClean="0"/>
              <a:t> да се направят  </a:t>
            </a:r>
            <a:r>
              <a:rPr lang="ru-RU" sz="2200" dirty="0" err="1" smtClean="0"/>
              <a:t>следните</a:t>
            </a:r>
            <a:r>
              <a:rPr lang="ru-RU" sz="2200" dirty="0" smtClean="0"/>
              <a:t> изводи: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253518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88640"/>
            <a:ext cx="8784976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dirty="0" smtClean="0"/>
              <a:t>	</a:t>
            </a:r>
            <a:r>
              <a:rPr lang="ru-RU" sz="2200" dirty="0" err="1" smtClean="0"/>
              <a:t>Методът</a:t>
            </a:r>
            <a:r>
              <a:rPr lang="ru-RU" sz="2200" dirty="0" smtClean="0"/>
              <a:t> „</a:t>
            </a:r>
            <a:r>
              <a:rPr lang="ru-RU" sz="2200" dirty="0" err="1" smtClean="0"/>
              <a:t>мозъчна</a:t>
            </a:r>
            <a:r>
              <a:rPr lang="ru-RU" sz="2200" dirty="0" smtClean="0"/>
              <a:t> атака“ </a:t>
            </a:r>
            <a:r>
              <a:rPr lang="ru-RU" sz="2200" dirty="0" err="1" smtClean="0"/>
              <a:t>способства</a:t>
            </a:r>
            <a:r>
              <a:rPr lang="ru-RU" sz="2200" dirty="0" smtClean="0"/>
              <a:t> за развитие на </a:t>
            </a:r>
            <a:r>
              <a:rPr lang="ru-RU" sz="2200" dirty="0" err="1" smtClean="0"/>
              <a:t>редица</a:t>
            </a:r>
            <a:r>
              <a:rPr lang="ru-RU" sz="2200" dirty="0" smtClean="0"/>
              <a:t> качества на </a:t>
            </a:r>
            <a:r>
              <a:rPr lang="ru-RU" sz="2200" dirty="0" err="1" smtClean="0"/>
              <a:t>математическото</a:t>
            </a:r>
            <a:r>
              <a:rPr lang="ru-RU" sz="2200" dirty="0" smtClean="0"/>
              <a:t> </a:t>
            </a:r>
            <a:r>
              <a:rPr lang="ru-RU" sz="2200" dirty="0" err="1" smtClean="0"/>
              <a:t>мислене</a:t>
            </a:r>
            <a:r>
              <a:rPr lang="ru-RU" sz="2200" dirty="0" smtClean="0"/>
              <a:t>. </a:t>
            </a:r>
            <a:r>
              <a:rPr lang="ru-RU" sz="2200" dirty="0" err="1" smtClean="0"/>
              <a:t>Студентите</a:t>
            </a:r>
            <a:r>
              <a:rPr lang="ru-RU" sz="2200" dirty="0" smtClean="0"/>
              <a:t> се </a:t>
            </a:r>
            <a:r>
              <a:rPr lang="ru-RU" sz="2200" dirty="0" err="1" smtClean="0"/>
              <a:t>научават</a:t>
            </a:r>
            <a:r>
              <a:rPr lang="ru-RU" sz="2200" dirty="0" smtClean="0"/>
              <a:t> да </a:t>
            </a:r>
            <a:r>
              <a:rPr lang="ru-RU" sz="2200" dirty="0" err="1" smtClean="0"/>
              <a:t>анализират</a:t>
            </a:r>
            <a:r>
              <a:rPr lang="ru-RU" sz="2200" dirty="0" smtClean="0"/>
              <a:t> </a:t>
            </a:r>
            <a:r>
              <a:rPr lang="ru-RU" sz="2200" dirty="0" err="1" smtClean="0"/>
              <a:t>различни</a:t>
            </a:r>
            <a:r>
              <a:rPr lang="ru-RU" sz="2200" dirty="0" smtClean="0"/>
              <a:t> решения на дадена  задача,  да </a:t>
            </a:r>
            <a:r>
              <a:rPr lang="ru-RU" sz="2200" dirty="0" err="1" smtClean="0"/>
              <a:t>ги</a:t>
            </a:r>
            <a:r>
              <a:rPr lang="ru-RU" sz="2200" dirty="0" smtClean="0"/>
              <a:t> </a:t>
            </a:r>
            <a:r>
              <a:rPr lang="ru-RU" sz="2200" dirty="0" err="1" smtClean="0"/>
              <a:t>съпоставят</a:t>
            </a:r>
            <a:r>
              <a:rPr lang="ru-RU" sz="2200" dirty="0" smtClean="0"/>
              <a:t>, да </a:t>
            </a:r>
            <a:r>
              <a:rPr lang="ru-RU" sz="2200" dirty="0" err="1" smtClean="0"/>
              <a:t>обсъждат</a:t>
            </a:r>
            <a:r>
              <a:rPr lang="ru-RU" sz="2200" dirty="0" smtClean="0"/>
              <a:t> </a:t>
            </a:r>
            <a:r>
              <a:rPr lang="ru-RU" sz="2200" dirty="0" err="1" smtClean="0"/>
              <a:t>техните</a:t>
            </a:r>
            <a:r>
              <a:rPr lang="ru-RU" sz="2200" dirty="0" smtClean="0"/>
              <a:t> „</a:t>
            </a:r>
            <a:r>
              <a:rPr lang="ru-RU" sz="2200" dirty="0" err="1" smtClean="0"/>
              <a:t>силни</a:t>
            </a:r>
            <a:r>
              <a:rPr lang="ru-RU" sz="2200" dirty="0" smtClean="0"/>
              <a:t>“ и „</a:t>
            </a:r>
            <a:r>
              <a:rPr lang="ru-RU" sz="2200" dirty="0" err="1" smtClean="0"/>
              <a:t>слаби</a:t>
            </a:r>
            <a:r>
              <a:rPr lang="ru-RU" sz="2200" dirty="0" smtClean="0"/>
              <a:t>“ </a:t>
            </a:r>
            <a:r>
              <a:rPr lang="ru-RU" sz="2200" dirty="0" err="1" smtClean="0"/>
              <a:t>страни</a:t>
            </a:r>
            <a:r>
              <a:rPr lang="ru-RU" sz="2200" dirty="0" smtClean="0"/>
              <a:t>,  да </a:t>
            </a:r>
            <a:r>
              <a:rPr lang="ru-RU" sz="2200" dirty="0" err="1" smtClean="0"/>
              <a:t>ги</a:t>
            </a:r>
            <a:r>
              <a:rPr lang="ru-RU" sz="2200" dirty="0" smtClean="0"/>
              <a:t> </a:t>
            </a:r>
            <a:r>
              <a:rPr lang="ru-RU" sz="2200" dirty="0" err="1" smtClean="0"/>
              <a:t>сравняват</a:t>
            </a:r>
            <a:r>
              <a:rPr lang="ru-RU" sz="2200" dirty="0" smtClean="0"/>
              <a:t> по </a:t>
            </a:r>
            <a:r>
              <a:rPr lang="ru-RU" sz="2200" dirty="0" err="1" smtClean="0"/>
              <a:t>различни</a:t>
            </a:r>
            <a:r>
              <a:rPr lang="ru-RU" sz="2200" dirty="0" smtClean="0"/>
              <a:t> критерии. </a:t>
            </a:r>
            <a:r>
              <a:rPr lang="ru-RU" sz="2200" dirty="0" err="1" smtClean="0"/>
              <a:t>Това</a:t>
            </a:r>
            <a:r>
              <a:rPr lang="ru-RU" sz="2200" dirty="0" smtClean="0"/>
              <a:t> е един от </a:t>
            </a:r>
            <a:r>
              <a:rPr lang="ru-RU" sz="2200" dirty="0" err="1" smtClean="0"/>
              <a:t>методите</a:t>
            </a:r>
            <a:r>
              <a:rPr lang="ru-RU" sz="2200" dirty="0" smtClean="0"/>
              <a:t> за приложение на </a:t>
            </a:r>
            <a:r>
              <a:rPr lang="ru-RU" sz="2200" dirty="0" err="1" smtClean="0"/>
              <a:t>изследователския</a:t>
            </a:r>
            <a:r>
              <a:rPr lang="ru-RU" sz="2200" dirty="0" smtClean="0"/>
              <a:t> подход в </a:t>
            </a:r>
            <a:r>
              <a:rPr lang="ru-RU" sz="2200" dirty="0" err="1" smtClean="0"/>
              <a:t>процеса</a:t>
            </a:r>
            <a:r>
              <a:rPr lang="ru-RU" sz="2200" dirty="0" smtClean="0"/>
              <a:t> на обучение 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200" dirty="0" smtClean="0"/>
              <a:t>	</a:t>
            </a:r>
            <a:r>
              <a:rPr lang="ru-RU" sz="2200" dirty="0" err="1" smtClean="0"/>
              <a:t>Работейки</a:t>
            </a:r>
            <a:r>
              <a:rPr lang="ru-RU" sz="2200" dirty="0" smtClean="0"/>
              <a:t> в интерактивна среда </a:t>
            </a:r>
            <a:r>
              <a:rPr lang="ru-RU" sz="2200" dirty="0" err="1" smtClean="0"/>
              <a:t>студентите</a:t>
            </a:r>
            <a:r>
              <a:rPr lang="ru-RU" sz="2200" dirty="0" smtClean="0"/>
              <a:t> се учат да </a:t>
            </a:r>
            <a:r>
              <a:rPr lang="ru-RU" sz="2200" dirty="0" err="1" smtClean="0"/>
              <a:t>излагат</a:t>
            </a:r>
            <a:r>
              <a:rPr lang="ru-RU" sz="2200" dirty="0" smtClean="0"/>
              <a:t> </a:t>
            </a:r>
            <a:r>
              <a:rPr lang="ru-RU" sz="2200" dirty="0" err="1" smtClean="0"/>
              <a:t>собствени</a:t>
            </a:r>
            <a:r>
              <a:rPr lang="ru-RU" sz="2200" dirty="0" smtClean="0"/>
              <a:t> </a:t>
            </a:r>
            <a:r>
              <a:rPr lang="ru-RU" sz="2200" dirty="0" err="1" smtClean="0"/>
              <a:t>тези</a:t>
            </a:r>
            <a:r>
              <a:rPr lang="ru-RU" sz="2200" dirty="0" smtClean="0"/>
              <a:t>, да </a:t>
            </a:r>
            <a:r>
              <a:rPr lang="ru-RU" sz="2200" dirty="0" err="1" smtClean="0"/>
              <a:t>ги</a:t>
            </a:r>
            <a:r>
              <a:rPr lang="ru-RU" sz="2200" dirty="0" smtClean="0"/>
              <a:t> </a:t>
            </a:r>
            <a:r>
              <a:rPr lang="ru-RU" sz="2200" dirty="0" err="1" smtClean="0"/>
              <a:t>защитават</a:t>
            </a:r>
            <a:r>
              <a:rPr lang="ru-RU" sz="2200" dirty="0" smtClean="0"/>
              <a:t>, да </a:t>
            </a:r>
            <a:r>
              <a:rPr lang="ru-RU" sz="2200" dirty="0" err="1" smtClean="0"/>
              <a:t>задават</a:t>
            </a:r>
            <a:r>
              <a:rPr lang="ru-RU" sz="2200" dirty="0" smtClean="0"/>
              <a:t> </a:t>
            </a:r>
            <a:r>
              <a:rPr lang="ru-RU" sz="2200" dirty="0" err="1" smtClean="0"/>
              <a:t>въпроси</a:t>
            </a:r>
            <a:r>
              <a:rPr lang="ru-RU" sz="2200" dirty="0" smtClean="0"/>
              <a:t>, да </a:t>
            </a:r>
            <a:r>
              <a:rPr lang="ru-RU" sz="2200" dirty="0" err="1" smtClean="0"/>
              <a:t>изслушват</a:t>
            </a:r>
            <a:r>
              <a:rPr lang="ru-RU" sz="2200" dirty="0" smtClean="0"/>
              <a:t> </a:t>
            </a:r>
            <a:r>
              <a:rPr lang="ru-RU" sz="2200" dirty="0" err="1" smtClean="0"/>
              <a:t>колегите</a:t>
            </a:r>
            <a:r>
              <a:rPr lang="ru-RU" sz="2200" dirty="0" smtClean="0"/>
              <a:t> си, т. </a:t>
            </a:r>
            <a:r>
              <a:rPr lang="ru-RU" sz="2200" dirty="0" err="1" smtClean="0"/>
              <a:t>е.създават</a:t>
            </a:r>
            <a:r>
              <a:rPr lang="ru-RU" sz="2200" dirty="0" smtClean="0"/>
              <a:t> се условия за развитие на </a:t>
            </a:r>
            <a:r>
              <a:rPr lang="ru-RU" sz="2200" dirty="0" err="1" smtClean="0"/>
              <a:t>комуникативните</a:t>
            </a:r>
            <a:r>
              <a:rPr lang="ru-RU" sz="2200" dirty="0" smtClean="0"/>
              <a:t> умения; 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200" dirty="0" smtClean="0"/>
              <a:t>	 С </a:t>
            </a:r>
            <a:r>
              <a:rPr lang="ru-RU" sz="2200" dirty="0" err="1" smtClean="0"/>
              <a:t>използването</a:t>
            </a:r>
            <a:r>
              <a:rPr lang="ru-RU" sz="2200" dirty="0" smtClean="0"/>
              <a:t> на </a:t>
            </a:r>
            <a:r>
              <a:rPr lang="ru-RU" sz="2200" dirty="0" err="1" smtClean="0"/>
              <a:t>интерактивни</a:t>
            </a:r>
            <a:r>
              <a:rPr lang="ru-RU" sz="2200" dirty="0" smtClean="0"/>
              <a:t> </a:t>
            </a:r>
            <a:r>
              <a:rPr lang="ru-RU" sz="2200" dirty="0" err="1" smtClean="0"/>
              <a:t>методи</a:t>
            </a:r>
            <a:r>
              <a:rPr lang="ru-RU" sz="2200" dirty="0" smtClean="0"/>
              <a:t> </a:t>
            </a:r>
            <a:r>
              <a:rPr lang="ru-RU" sz="2200" dirty="0" err="1" smtClean="0"/>
              <a:t>университетският</a:t>
            </a:r>
            <a:r>
              <a:rPr lang="ru-RU" sz="2200" dirty="0" smtClean="0"/>
              <a:t> </a:t>
            </a:r>
            <a:r>
              <a:rPr lang="ru-RU" sz="2200" dirty="0" err="1" smtClean="0"/>
              <a:t>преподавател</a:t>
            </a:r>
            <a:r>
              <a:rPr lang="ru-RU" sz="2200" dirty="0" smtClean="0"/>
              <a:t> на практика  </a:t>
            </a:r>
            <a:r>
              <a:rPr lang="ru-RU" sz="2200" dirty="0" err="1" smtClean="0"/>
              <a:t>демонстрира</a:t>
            </a:r>
            <a:r>
              <a:rPr lang="ru-RU" sz="2200" dirty="0" smtClean="0"/>
              <a:t> </a:t>
            </a:r>
            <a:r>
              <a:rPr lang="ru-RU" sz="2200" dirty="0" err="1" smtClean="0"/>
              <a:t>новия</a:t>
            </a:r>
            <a:r>
              <a:rPr lang="ru-RU" sz="2200" dirty="0" smtClean="0"/>
              <a:t> </a:t>
            </a:r>
            <a:r>
              <a:rPr lang="ru-RU" sz="2200" dirty="0" err="1" smtClean="0"/>
              <a:t>стил</a:t>
            </a:r>
            <a:r>
              <a:rPr lang="ru-RU" sz="2200" dirty="0" smtClean="0"/>
              <a:t> на работа в </a:t>
            </a:r>
            <a:r>
              <a:rPr lang="ru-RU" sz="2200" dirty="0" err="1" smtClean="0"/>
              <a:t>процеса</a:t>
            </a:r>
            <a:r>
              <a:rPr lang="ru-RU" sz="2200" dirty="0" smtClean="0"/>
              <a:t>  на обучение пред </a:t>
            </a:r>
            <a:r>
              <a:rPr lang="ru-RU" sz="2200" dirty="0" err="1" smtClean="0"/>
              <a:t>бъдещите</a:t>
            </a:r>
            <a:r>
              <a:rPr lang="ru-RU" sz="2200" dirty="0" smtClean="0"/>
              <a:t> учители по математика и информатика, </a:t>
            </a:r>
            <a:r>
              <a:rPr lang="ru-RU" sz="2200" dirty="0" err="1" smtClean="0"/>
              <a:t>който</a:t>
            </a:r>
            <a:r>
              <a:rPr lang="ru-RU" sz="2200" dirty="0" smtClean="0"/>
              <a:t> </a:t>
            </a:r>
            <a:r>
              <a:rPr lang="ru-RU" sz="2200" dirty="0" err="1" smtClean="0"/>
              <a:t>стил</a:t>
            </a:r>
            <a:r>
              <a:rPr lang="ru-RU" sz="2200" dirty="0" smtClean="0"/>
              <a:t> </a:t>
            </a:r>
            <a:r>
              <a:rPr lang="ru-RU" sz="2200" dirty="0" err="1" smtClean="0"/>
              <a:t>може</a:t>
            </a:r>
            <a:r>
              <a:rPr lang="ru-RU" sz="2200" dirty="0" smtClean="0"/>
              <a:t> да  </a:t>
            </a:r>
            <a:r>
              <a:rPr lang="ru-RU" sz="2200" dirty="0" err="1" smtClean="0"/>
              <a:t>бъде</a:t>
            </a:r>
            <a:r>
              <a:rPr lang="ru-RU" sz="2200" dirty="0" smtClean="0"/>
              <a:t> </a:t>
            </a:r>
            <a:r>
              <a:rPr lang="ru-RU" sz="2200" dirty="0" err="1" smtClean="0"/>
              <a:t>пренесен</a:t>
            </a:r>
            <a:r>
              <a:rPr lang="ru-RU" sz="2200" dirty="0" smtClean="0"/>
              <a:t> от </a:t>
            </a:r>
            <a:r>
              <a:rPr lang="ru-RU" sz="2200" dirty="0" err="1" smtClean="0"/>
              <a:t>тях</a:t>
            </a:r>
            <a:r>
              <a:rPr lang="ru-RU" sz="2200" dirty="0" smtClean="0"/>
              <a:t> в </a:t>
            </a:r>
            <a:r>
              <a:rPr lang="ru-RU" sz="2200" dirty="0" err="1" smtClean="0"/>
              <a:t>средното</a:t>
            </a:r>
            <a:r>
              <a:rPr lang="ru-RU" sz="2200" dirty="0" smtClean="0"/>
              <a:t> училище;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200" dirty="0" smtClean="0"/>
              <a:t>	</a:t>
            </a:r>
            <a:r>
              <a:rPr lang="ru-RU" sz="2200" dirty="0" err="1" smtClean="0"/>
              <a:t>Прилагането</a:t>
            </a:r>
            <a:r>
              <a:rPr lang="ru-RU" sz="2200" dirty="0" smtClean="0"/>
              <a:t> на </a:t>
            </a:r>
            <a:r>
              <a:rPr lang="ru-RU" sz="2200" dirty="0" err="1" smtClean="0"/>
              <a:t>интерактивни</a:t>
            </a:r>
            <a:r>
              <a:rPr lang="ru-RU" sz="2200" dirty="0" smtClean="0"/>
              <a:t> </a:t>
            </a:r>
            <a:r>
              <a:rPr lang="ru-RU" sz="2200" dirty="0" err="1" smtClean="0"/>
              <a:t>методи</a:t>
            </a:r>
            <a:r>
              <a:rPr lang="ru-RU" sz="2200" dirty="0" smtClean="0"/>
              <a:t> води до </a:t>
            </a:r>
            <a:r>
              <a:rPr lang="ru-RU" sz="2200" dirty="0" err="1" smtClean="0"/>
              <a:t>повишаване</a:t>
            </a:r>
            <a:r>
              <a:rPr lang="ru-RU" sz="2200" dirty="0" smtClean="0"/>
              <a:t> на </a:t>
            </a:r>
            <a:r>
              <a:rPr lang="ru-RU" sz="2200" dirty="0" err="1" smtClean="0"/>
              <a:t>резултатите</a:t>
            </a:r>
            <a:r>
              <a:rPr lang="ru-RU" sz="2200" dirty="0" smtClean="0"/>
              <a:t> от </a:t>
            </a:r>
            <a:r>
              <a:rPr lang="ru-RU" sz="2200" dirty="0" err="1" smtClean="0"/>
              <a:t>обучението</a:t>
            </a:r>
            <a:r>
              <a:rPr lang="ru-RU" sz="2200" dirty="0" smtClean="0"/>
              <a:t>  на </a:t>
            </a:r>
            <a:r>
              <a:rPr lang="ru-RU" sz="2200" dirty="0" err="1" smtClean="0"/>
              <a:t>студентите</a:t>
            </a:r>
            <a:r>
              <a:rPr lang="ru-RU" sz="2200" dirty="0" smtClean="0"/>
              <a:t> в качествен  аспект. 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422405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23528" y="260648"/>
            <a:ext cx="8568952" cy="633670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dirty="0" err="1"/>
              <a:t>Интересът</a:t>
            </a:r>
            <a:r>
              <a:rPr lang="ru-RU" dirty="0"/>
              <a:t>  </a:t>
            </a:r>
            <a:r>
              <a:rPr lang="ru-RU" dirty="0" err="1"/>
              <a:t>към</a:t>
            </a:r>
            <a:r>
              <a:rPr lang="ru-RU" dirty="0"/>
              <a:t>  </a:t>
            </a:r>
            <a:r>
              <a:rPr lang="ru-RU" dirty="0" err="1"/>
              <a:t>интерактивните</a:t>
            </a:r>
            <a:r>
              <a:rPr lang="ru-RU" dirty="0"/>
              <a:t>  </a:t>
            </a:r>
            <a:r>
              <a:rPr lang="ru-RU" dirty="0" err="1"/>
              <a:t>методи</a:t>
            </a:r>
            <a:r>
              <a:rPr lang="ru-RU" dirty="0"/>
              <a:t> на обучение </a:t>
            </a:r>
            <a:r>
              <a:rPr lang="ru-RU" dirty="0" err="1"/>
              <a:t>във</a:t>
            </a:r>
            <a:r>
              <a:rPr lang="ru-RU" dirty="0"/>
              <a:t>  </a:t>
            </a:r>
            <a:r>
              <a:rPr lang="ru-RU" dirty="0" err="1"/>
              <a:t>висшето</a:t>
            </a:r>
            <a:r>
              <a:rPr lang="ru-RU" dirty="0"/>
              <a:t> училище  не е </a:t>
            </a:r>
            <a:r>
              <a:rPr lang="ru-RU" dirty="0" err="1"/>
              <a:t>случаен.Той</a:t>
            </a:r>
            <a:r>
              <a:rPr lang="ru-RU" dirty="0"/>
              <a:t> се </a:t>
            </a:r>
            <a:r>
              <a:rPr lang="ru-RU" dirty="0" err="1"/>
              <a:t>обуславя</a:t>
            </a:r>
            <a:r>
              <a:rPr lang="ru-RU" dirty="0"/>
              <a:t> от </a:t>
            </a:r>
            <a:r>
              <a:rPr lang="ru-RU" dirty="0" err="1"/>
              <a:t>редица</a:t>
            </a:r>
            <a:r>
              <a:rPr lang="ru-RU" dirty="0"/>
              <a:t> </a:t>
            </a:r>
            <a:r>
              <a:rPr lang="ru-RU" dirty="0" err="1"/>
              <a:t>фактори</a:t>
            </a:r>
            <a:r>
              <a:rPr lang="ru-RU" dirty="0"/>
              <a:t>:</a:t>
            </a:r>
          </a:p>
          <a:p>
            <a:pPr marL="45720" indent="0">
              <a:buNone/>
            </a:pPr>
            <a:r>
              <a:rPr lang="ru-RU" dirty="0"/>
              <a:t>1. </a:t>
            </a:r>
            <a:r>
              <a:rPr lang="ru-RU" dirty="0" err="1"/>
              <a:t>Изграждането</a:t>
            </a:r>
            <a:r>
              <a:rPr lang="ru-RU" dirty="0"/>
              <a:t> на </a:t>
            </a:r>
            <a:r>
              <a:rPr lang="ru-RU" dirty="0" err="1"/>
              <a:t>Единно</a:t>
            </a:r>
            <a:r>
              <a:rPr lang="ru-RU" dirty="0"/>
              <a:t>  европейско  пространство за </a:t>
            </a:r>
            <a:r>
              <a:rPr lang="ru-RU" dirty="0" err="1"/>
              <a:t>висше</a:t>
            </a:r>
            <a:r>
              <a:rPr lang="ru-RU" dirty="0"/>
              <a:t> образование, </a:t>
            </a:r>
            <a:r>
              <a:rPr lang="ru-RU" dirty="0" err="1"/>
              <a:t>което</a:t>
            </a:r>
            <a:r>
              <a:rPr lang="ru-RU" dirty="0"/>
              <a:t> се </a:t>
            </a:r>
            <a:r>
              <a:rPr lang="ru-RU" dirty="0" err="1"/>
              <a:t>основава</a:t>
            </a:r>
            <a:r>
              <a:rPr lang="ru-RU" dirty="0"/>
              <a:t> на </a:t>
            </a:r>
            <a:r>
              <a:rPr lang="ru-RU" dirty="0" err="1"/>
              <a:t>принципите</a:t>
            </a:r>
            <a:r>
              <a:rPr lang="ru-RU" dirty="0"/>
              <a:t>  за качество  и </a:t>
            </a:r>
            <a:r>
              <a:rPr lang="ru-RU" dirty="0" err="1"/>
              <a:t>прозрачност</a:t>
            </a:r>
            <a:r>
              <a:rPr lang="ru-RU" dirty="0"/>
              <a:t>. </a:t>
            </a:r>
            <a:r>
              <a:rPr lang="ru-RU" dirty="0" err="1"/>
              <a:t>Оттук</a:t>
            </a:r>
            <a:r>
              <a:rPr lang="ru-RU" dirty="0"/>
              <a:t> </a:t>
            </a:r>
            <a:r>
              <a:rPr lang="ru-RU" dirty="0" err="1"/>
              <a:t>произтича</a:t>
            </a:r>
            <a:r>
              <a:rPr lang="ru-RU" dirty="0"/>
              <a:t>  </a:t>
            </a:r>
            <a:r>
              <a:rPr lang="ru-RU" dirty="0" err="1"/>
              <a:t>необходимостта</a:t>
            </a:r>
            <a:r>
              <a:rPr lang="ru-RU" dirty="0"/>
              <a:t>  от </a:t>
            </a:r>
            <a:r>
              <a:rPr lang="ru-RU" dirty="0" err="1"/>
              <a:t>усъвършенстване</a:t>
            </a:r>
            <a:r>
              <a:rPr lang="ru-RU" dirty="0"/>
              <a:t>  на </a:t>
            </a:r>
            <a:r>
              <a:rPr lang="ru-RU" dirty="0" err="1"/>
              <a:t>висшето</a:t>
            </a:r>
            <a:r>
              <a:rPr lang="ru-RU" dirty="0"/>
              <a:t>  образование  у нас по начин, адекватен на </a:t>
            </a:r>
            <a:r>
              <a:rPr lang="ru-RU" dirty="0" err="1"/>
              <a:t>променливите</a:t>
            </a:r>
            <a:r>
              <a:rPr lang="ru-RU" dirty="0"/>
              <a:t> </a:t>
            </a:r>
            <a:r>
              <a:rPr lang="ru-RU" dirty="0" err="1"/>
              <a:t>съвременни</a:t>
            </a:r>
            <a:r>
              <a:rPr lang="ru-RU" dirty="0"/>
              <a:t> условия, </a:t>
            </a:r>
            <a:r>
              <a:rPr lang="ru-RU" dirty="0" err="1"/>
              <a:t>обществените</a:t>
            </a:r>
            <a:r>
              <a:rPr lang="ru-RU" dirty="0"/>
              <a:t> </a:t>
            </a:r>
            <a:r>
              <a:rPr lang="ru-RU" dirty="0" err="1"/>
              <a:t>нужди</a:t>
            </a:r>
            <a:r>
              <a:rPr lang="ru-RU" dirty="0"/>
              <a:t> и </a:t>
            </a:r>
            <a:r>
              <a:rPr lang="ru-RU" dirty="0" err="1"/>
              <a:t>напредъка</a:t>
            </a:r>
            <a:r>
              <a:rPr lang="ru-RU" dirty="0"/>
              <a:t> на </a:t>
            </a:r>
            <a:r>
              <a:rPr lang="ru-RU" dirty="0" err="1"/>
              <a:t>научното</a:t>
            </a:r>
            <a:r>
              <a:rPr lang="ru-RU" dirty="0"/>
              <a:t> познание.</a:t>
            </a:r>
          </a:p>
          <a:p>
            <a:pPr marL="45720" indent="0">
              <a:buNone/>
            </a:pPr>
            <a:r>
              <a:rPr lang="ru-RU" dirty="0"/>
              <a:t>2. </a:t>
            </a:r>
            <a:r>
              <a:rPr lang="ru-RU" dirty="0" err="1"/>
              <a:t>Актуалните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 в </a:t>
            </a:r>
            <a:r>
              <a:rPr lang="ru-RU" dirty="0" err="1"/>
              <a:t>българското</a:t>
            </a:r>
            <a:r>
              <a:rPr lang="ru-RU" dirty="0"/>
              <a:t> </a:t>
            </a:r>
            <a:r>
              <a:rPr lang="ru-RU" dirty="0" err="1"/>
              <a:t>висше</a:t>
            </a:r>
            <a:r>
              <a:rPr lang="ru-RU" dirty="0"/>
              <a:t> образование, </a:t>
            </a:r>
            <a:r>
              <a:rPr lang="ru-RU" dirty="0" err="1"/>
              <a:t>които</a:t>
            </a:r>
            <a:r>
              <a:rPr lang="ru-RU" dirty="0"/>
              <a:t> </a:t>
            </a:r>
            <a:r>
              <a:rPr lang="ru-RU" dirty="0" err="1"/>
              <a:t>са</a:t>
            </a:r>
            <a:r>
              <a:rPr lang="ru-RU" dirty="0"/>
              <a:t> </a:t>
            </a:r>
            <a:r>
              <a:rPr lang="ru-RU" dirty="0" err="1"/>
              <a:t>насочени</a:t>
            </a:r>
            <a:r>
              <a:rPr lang="ru-RU" dirty="0"/>
              <a:t> </a:t>
            </a:r>
            <a:r>
              <a:rPr lang="ru-RU" dirty="0" err="1"/>
              <a:t>както</a:t>
            </a:r>
            <a:r>
              <a:rPr lang="ru-RU" dirty="0"/>
              <a:t>  </a:t>
            </a:r>
            <a:r>
              <a:rPr lang="ru-RU" dirty="0" err="1"/>
              <a:t>към</a:t>
            </a:r>
            <a:r>
              <a:rPr lang="ru-RU" dirty="0"/>
              <a:t> </a:t>
            </a:r>
            <a:r>
              <a:rPr lang="ru-RU" dirty="0" err="1"/>
              <a:t>осъвременяване</a:t>
            </a:r>
            <a:r>
              <a:rPr lang="ru-RU" dirty="0"/>
              <a:t> на </a:t>
            </a:r>
            <a:r>
              <a:rPr lang="ru-RU" dirty="0" err="1"/>
              <a:t>образователното</a:t>
            </a:r>
            <a:r>
              <a:rPr lang="ru-RU" dirty="0"/>
              <a:t> </a:t>
            </a:r>
            <a:r>
              <a:rPr lang="ru-RU" dirty="0" err="1"/>
              <a:t>съдържание</a:t>
            </a:r>
            <a:r>
              <a:rPr lang="ru-RU" dirty="0"/>
              <a:t> по </a:t>
            </a:r>
            <a:r>
              <a:rPr lang="ru-RU" dirty="0" err="1"/>
              <a:t>учебните</a:t>
            </a:r>
            <a:r>
              <a:rPr lang="ru-RU" dirty="0"/>
              <a:t> </a:t>
            </a:r>
            <a:r>
              <a:rPr lang="ru-RU" dirty="0" err="1"/>
              <a:t>дисциплини</a:t>
            </a:r>
            <a:r>
              <a:rPr lang="ru-RU" dirty="0"/>
              <a:t>, </a:t>
            </a:r>
            <a:r>
              <a:rPr lang="ru-RU" dirty="0" err="1"/>
              <a:t>така</a:t>
            </a:r>
            <a:r>
              <a:rPr lang="ru-RU" dirty="0"/>
              <a:t> и </a:t>
            </a:r>
            <a:r>
              <a:rPr lang="ru-RU" dirty="0" err="1"/>
              <a:t>към</a:t>
            </a:r>
            <a:r>
              <a:rPr lang="ru-RU" dirty="0"/>
              <a:t>  </a:t>
            </a:r>
            <a:r>
              <a:rPr lang="ru-RU" dirty="0" err="1"/>
              <a:t>обогатяване</a:t>
            </a:r>
            <a:r>
              <a:rPr lang="ru-RU" dirty="0"/>
              <a:t> на </a:t>
            </a:r>
            <a:r>
              <a:rPr lang="ru-RU" dirty="0" err="1"/>
              <a:t>моделите</a:t>
            </a:r>
            <a:r>
              <a:rPr lang="ru-RU" dirty="0"/>
              <a:t> за обучение.</a:t>
            </a:r>
          </a:p>
          <a:p>
            <a:pPr marL="45720" indent="0">
              <a:buNone/>
            </a:pPr>
            <a:r>
              <a:rPr lang="ru-RU" dirty="0"/>
              <a:t>3. </a:t>
            </a:r>
            <a:r>
              <a:rPr lang="ru-RU" dirty="0" err="1"/>
              <a:t>Развитието</a:t>
            </a:r>
            <a:r>
              <a:rPr lang="ru-RU" dirty="0"/>
              <a:t> на </a:t>
            </a:r>
            <a:r>
              <a:rPr lang="ru-RU" dirty="0" err="1"/>
              <a:t>науките</a:t>
            </a:r>
            <a:r>
              <a:rPr lang="ru-RU" dirty="0"/>
              <a:t> за </a:t>
            </a:r>
            <a:r>
              <a:rPr lang="ru-RU" dirty="0" err="1"/>
              <a:t>образованието</a:t>
            </a:r>
            <a:r>
              <a:rPr lang="ru-RU" dirty="0"/>
              <a:t>(</a:t>
            </a:r>
            <a:r>
              <a:rPr lang="ru-RU" dirty="0" err="1"/>
              <a:t>когнитивна</a:t>
            </a:r>
            <a:r>
              <a:rPr lang="ru-RU" dirty="0"/>
              <a:t> психология, </a:t>
            </a:r>
            <a:r>
              <a:rPr lang="ru-RU" dirty="0" err="1"/>
              <a:t>диференциална</a:t>
            </a:r>
            <a:r>
              <a:rPr lang="ru-RU" dirty="0"/>
              <a:t> педагогика, социология, </a:t>
            </a:r>
            <a:r>
              <a:rPr lang="ru-RU" dirty="0" err="1"/>
              <a:t>ергономия</a:t>
            </a:r>
            <a:r>
              <a:rPr lang="ru-RU" dirty="0"/>
              <a:t> и др.)  </a:t>
            </a:r>
            <a:r>
              <a:rPr lang="ru-RU" dirty="0" err="1"/>
              <a:t>създават</a:t>
            </a:r>
            <a:r>
              <a:rPr lang="ru-RU" dirty="0"/>
              <a:t> </a:t>
            </a:r>
            <a:r>
              <a:rPr lang="ru-RU" dirty="0" err="1"/>
              <a:t>реални</a:t>
            </a:r>
            <a:r>
              <a:rPr lang="ru-RU" dirty="0"/>
              <a:t>  условия за </a:t>
            </a:r>
            <a:r>
              <a:rPr lang="ru-RU" dirty="0" err="1"/>
              <a:t>повишаване</a:t>
            </a:r>
            <a:r>
              <a:rPr lang="ru-RU" dirty="0"/>
              <a:t>  </a:t>
            </a:r>
            <a:r>
              <a:rPr lang="ru-RU" dirty="0" err="1"/>
              <a:t>качеството</a:t>
            </a:r>
            <a:r>
              <a:rPr lang="ru-RU" dirty="0"/>
              <a:t> на </a:t>
            </a:r>
            <a:r>
              <a:rPr lang="ru-RU" dirty="0" err="1"/>
              <a:t>висшето</a:t>
            </a:r>
            <a:r>
              <a:rPr lang="ru-RU" dirty="0"/>
              <a:t> образование.</a:t>
            </a:r>
          </a:p>
        </p:txBody>
      </p:sp>
    </p:spTree>
    <p:extLst>
      <p:ext uri="{BB962C8B-B14F-4D97-AF65-F5344CB8AC3E}">
        <p14:creationId xmlns:p14="http://schemas.microsoft.com/office/powerpoint/2010/main" val="259584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9" y="3933056"/>
            <a:ext cx="7622232" cy="1582112"/>
          </a:xfrm>
        </p:spPr>
        <p:txBody>
          <a:bodyPr/>
          <a:lstStyle/>
          <a:p>
            <a:pPr marL="0" indent="0">
              <a:buNone/>
            </a:pPr>
            <a:r>
              <a:rPr lang="bg-BG" dirty="0" smtClean="0"/>
              <a:t>Благодаря за вниманието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4820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95536" y="404664"/>
            <a:ext cx="8496944" cy="6264696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dirty="0"/>
              <a:t>4. </a:t>
            </a:r>
            <a:r>
              <a:rPr lang="ru-RU" dirty="0" err="1"/>
              <a:t>Преосмисляне</a:t>
            </a:r>
            <a:r>
              <a:rPr lang="ru-RU" dirty="0"/>
              <a:t> на </a:t>
            </a:r>
            <a:r>
              <a:rPr lang="ru-RU" dirty="0" err="1"/>
              <a:t>принципите</a:t>
            </a:r>
            <a:r>
              <a:rPr lang="ru-RU" dirty="0"/>
              <a:t>, </a:t>
            </a:r>
            <a:r>
              <a:rPr lang="ru-RU" dirty="0" err="1"/>
              <a:t>върху</a:t>
            </a:r>
            <a:r>
              <a:rPr lang="ru-RU" dirty="0"/>
              <a:t> </a:t>
            </a:r>
            <a:r>
              <a:rPr lang="ru-RU" dirty="0" err="1"/>
              <a:t>които</a:t>
            </a:r>
            <a:r>
              <a:rPr lang="ru-RU" dirty="0"/>
              <a:t> се </a:t>
            </a:r>
            <a:r>
              <a:rPr lang="ru-RU" dirty="0" err="1"/>
              <a:t>изгражда</a:t>
            </a:r>
            <a:r>
              <a:rPr lang="ru-RU" dirty="0"/>
              <a:t>  </a:t>
            </a:r>
            <a:r>
              <a:rPr lang="ru-RU" dirty="0" err="1"/>
              <a:t>подготовката</a:t>
            </a:r>
            <a:r>
              <a:rPr lang="ru-RU" dirty="0"/>
              <a:t> на </a:t>
            </a:r>
            <a:r>
              <a:rPr lang="ru-RU" dirty="0" err="1"/>
              <a:t>съвременния</a:t>
            </a:r>
            <a:r>
              <a:rPr lang="ru-RU" dirty="0"/>
              <a:t> специалист,  с цел  </a:t>
            </a:r>
            <a:r>
              <a:rPr lang="ru-RU" dirty="0" err="1"/>
              <a:t>по-адекватно</a:t>
            </a:r>
            <a:r>
              <a:rPr lang="ru-RU" dirty="0"/>
              <a:t>  </a:t>
            </a:r>
            <a:r>
              <a:rPr lang="ru-RU" dirty="0" err="1"/>
              <a:t>ориентиране</a:t>
            </a:r>
            <a:r>
              <a:rPr lang="ru-RU" dirty="0"/>
              <a:t> </a:t>
            </a:r>
            <a:r>
              <a:rPr lang="ru-RU" dirty="0" err="1"/>
              <a:t>към</a:t>
            </a:r>
            <a:r>
              <a:rPr lang="ru-RU" dirty="0"/>
              <a:t> </a:t>
            </a:r>
            <a:r>
              <a:rPr lang="ru-RU" dirty="0" err="1"/>
              <a:t>основните</a:t>
            </a:r>
            <a:r>
              <a:rPr lang="ru-RU" dirty="0"/>
              <a:t> компетентности, </a:t>
            </a:r>
            <a:r>
              <a:rPr lang="ru-RU" dirty="0" err="1"/>
              <a:t>които</a:t>
            </a:r>
            <a:r>
              <a:rPr lang="ru-RU" dirty="0"/>
              <a:t> </a:t>
            </a:r>
            <a:r>
              <a:rPr lang="ru-RU" dirty="0" err="1"/>
              <a:t>трябва</a:t>
            </a:r>
            <a:r>
              <a:rPr lang="ru-RU" dirty="0"/>
              <a:t> да </a:t>
            </a:r>
            <a:r>
              <a:rPr lang="ru-RU" dirty="0" err="1"/>
              <a:t>притежава</a:t>
            </a:r>
            <a:r>
              <a:rPr lang="ru-RU" dirty="0"/>
              <a:t> </a:t>
            </a:r>
            <a:r>
              <a:rPr lang="ru-RU" dirty="0" err="1"/>
              <a:t>съответния</a:t>
            </a:r>
            <a:r>
              <a:rPr lang="ru-RU" dirty="0"/>
              <a:t> </a:t>
            </a:r>
            <a:r>
              <a:rPr lang="ru-RU" dirty="0" err="1"/>
              <a:t>професионалист</a:t>
            </a:r>
            <a:r>
              <a:rPr lang="ru-RU" dirty="0"/>
              <a:t>.</a:t>
            </a:r>
          </a:p>
          <a:p>
            <a:pPr marL="45720" indent="0">
              <a:buNone/>
            </a:pPr>
            <a:r>
              <a:rPr lang="ru-RU" dirty="0"/>
              <a:t>5. </a:t>
            </a:r>
            <a:r>
              <a:rPr lang="ru-RU" dirty="0" err="1"/>
              <a:t>Приоритетът“непрекъснато</a:t>
            </a:r>
            <a:r>
              <a:rPr lang="ru-RU" dirty="0"/>
              <a:t> обучение“, </a:t>
            </a:r>
            <a:r>
              <a:rPr lang="ru-RU" dirty="0" err="1"/>
              <a:t>който</a:t>
            </a:r>
            <a:r>
              <a:rPr lang="ru-RU" dirty="0"/>
              <a:t> е </a:t>
            </a:r>
            <a:r>
              <a:rPr lang="ru-RU" dirty="0" err="1"/>
              <a:t>съществен</a:t>
            </a:r>
            <a:r>
              <a:rPr lang="ru-RU" dirty="0"/>
              <a:t> </a:t>
            </a:r>
            <a:r>
              <a:rPr lang="ru-RU" dirty="0" err="1"/>
              <a:t>елемент</a:t>
            </a:r>
            <a:r>
              <a:rPr lang="ru-RU" dirty="0"/>
              <a:t> на </a:t>
            </a:r>
            <a:r>
              <a:rPr lang="ru-RU" dirty="0" err="1"/>
              <a:t>Европейското</a:t>
            </a:r>
            <a:r>
              <a:rPr lang="ru-RU" dirty="0"/>
              <a:t> пространство за </a:t>
            </a:r>
            <a:r>
              <a:rPr lang="ru-RU" dirty="0" err="1"/>
              <a:t>висше</a:t>
            </a:r>
            <a:r>
              <a:rPr lang="ru-RU" dirty="0"/>
              <a:t> образование и </a:t>
            </a:r>
            <a:r>
              <a:rPr lang="ru-RU" dirty="0" err="1"/>
              <a:t>една</a:t>
            </a:r>
            <a:r>
              <a:rPr lang="ru-RU" dirty="0"/>
              <a:t> от </a:t>
            </a:r>
            <a:r>
              <a:rPr lang="ru-RU" dirty="0" err="1"/>
              <a:t>ключовите</a:t>
            </a:r>
            <a:r>
              <a:rPr lang="ru-RU" dirty="0"/>
              <a:t> идеи на ХХI век, </a:t>
            </a:r>
            <a:r>
              <a:rPr lang="ru-RU" dirty="0" err="1"/>
              <a:t>предполага</a:t>
            </a:r>
            <a:r>
              <a:rPr lang="ru-RU" dirty="0"/>
              <a:t>  </a:t>
            </a:r>
            <a:r>
              <a:rPr lang="ru-RU" dirty="0" err="1"/>
              <a:t>въвеждане</a:t>
            </a:r>
            <a:r>
              <a:rPr lang="ru-RU" dirty="0"/>
              <a:t> на широк </a:t>
            </a:r>
            <a:r>
              <a:rPr lang="ru-RU" dirty="0" err="1"/>
              <a:t>спектър</a:t>
            </a:r>
            <a:r>
              <a:rPr lang="ru-RU" dirty="0"/>
              <a:t> от </a:t>
            </a:r>
            <a:r>
              <a:rPr lang="ru-RU" dirty="0" err="1"/>
              <a:t>възможности</a:t>
            </a:r>
            <a:r>
              <a:rPr lang="ru-RU" dirty="0"/>
              <a:t> и </a:t>
            </a:r>
            <a:r>
              <a:rPr lang="ru-RU" dirty="0" err="1"/>
              <a:t>механизми</a:t>
            </a:r>
            <a:r>
              <a:rPr lang="ru-RU" dirty="0"/>
              <a:t> за </a:t>
            </a:r>
            <a:r>
              <a:rPr lang="ru-RU" dirty="0" err="1"/>
              <a:t>превръщане</a:t>
            </a:r>
            <a:r>
              <a:rPr lang="ru-RU" dirty="0"/>
              <a:t>  на </a:t>
            </a:r>
            <a:r>
              <a:rPr lang="ru-RU" dirty="0" err="1"/>
              <a:t>ученето</a:t>
            </a:r>
            <a:r>
              <a:rPr lang="ru-RU" dirty="0"/>
              <a:t>  </a:t>
            </a:r>
            <a:r>
              <a:rPr lang="ru-RU" dirty="0" err="1"/>
              <a:t>през</a:t>
            </a:r>
            <a:r>
              <a:rPr lang="ru-RU" dirty="0"/>
              <a:t> </a:t>
            </a:r>
            <a:r>
              <a:rPr lang="ru-RU" dirty="0" err="1"/>
              <a:t>целия</a:t>
            </a:r>
            <a:r>
              <a:rPr lang="ru-RU" dirty="0"/>
              <a:t> живот в </a:t>
            </a:r>
            <a:r>
              <a:rPr lang="ru-RU" dirty="0" err="1"/>
              <a:t>реалност</a:t>
            </a:r>
            <a:r>
              <a:rPr lang="ru-RU" dirty="0"/>
              <a:t>.</a:t>
            </a:r>
          </a:p>
          <a:p>
            <a:pPr marL="45720" indent="0">
              <a:buNone/>
            </a:pPr>
            <a:r>
              <a:rPr lang="ru-RU" dirty="0"/>
              <a:t>6. </a:t>
            </a:r>
            <a:r>
              <a:rPr lang="ru-RU" dirty="0" err="1"/>
              <a:t>Информационното</a:t>
            </a:r>
            <a:r>
              <a:rPr lang="ru-RU" dirty="0"/>
              <a:t> общество, в </a:t>
            </a:r>
            <a:r>
              <a:rPr lang="ru-RU" dirty="0" err="1"/>
              <a:t>което</a:t>
            </a:r>
            <a:r>
              <a:rPr lang="ru-RU" dirty="0"/>
              <a:t> </a:t>
            </a:r>
            <a:r>
              <a:rPr lang="ru-RU" dirty="0" err="1"/>
              <a:t>живеем</a:t>
            </a:r>
            <a:r>
              <a:rPr lang="ru-RU" dirty="0"/>
              <a:t>, </a:t>
            </a:r>
            <a:r>
              <a:rPr lang="ru-RU" dirty="0" err="1"/>
              <a:t>налага</a:t>
            </a:r>
            <a:r>
              <a:rPr lang="ru-RU" dirty="0"/>
              <a:t> нови ценности у </a:t>
            </a:r>
            <a:r>
              <a:rPr lang="ru-RU" dirty="0" err="1"/>
              <a:t>хората.Индивидуалността,инициативността,самостоятелното</a:t>
            </a:r>
            <a:r>
              <a:rPr lang="ru-RU" dirty="0"/>
              <a:t> </a:t>
            </a:r>
            <a:r>
              <a:rPr lang="ru-RU" dirty="0" err="1"/>
              <a:t>иновационно</a:t>
            </a:r>
            <a:r>
              <a:rPr lang="ru-RU" dirty="0"/>
              <a:t> </a:t>
            </a:r>
            <a:r>
              <a:rPr lang="ru-RU" dirty="0" err="1"/>
              <a:t>мислене,умението</a:t>
            </a:r>
            <a:r>
              <a:rPr lang="ru-RU" dirty="0"/>
              <a:t> за работа в </a:t>
            </a:r>
            <a:r>
              <a:rPr lang="ru-RU" dirty="0" err="1"/>
              <a:t>екип</a:t>
            </a:r>
            <a:r>
              <a:rPr lang="ru-RU" dirty="0"/>
              <a:t> </a:t>
            </a:r>
            <a:r>
              <a:rPr lang="ru-RU" dirty="0" err="1"/>
              <a:t>са</a:t>
            </a:r>
            <a:r>
              <a:rPr lang="ru-RU" dirty="0"/>
              <a:t> </a:t>
            </a:r>
            <a:r>
              <a:rPr lang="ru-RU" dirty="0" err="1"/>
              <a:t>високо</a:t>
            </a:r>
            <a:r>
              <a:rPr lang="ru-RU" dirty="0"/>
              <a:t> </a:t>
            </a:r>
            <a:r>
              <a:rPr lang="ru-RU" dirty="0" err="1"/>
              <a:t>ценени</a:t>
            </a:r>
            <a:r>
              <a:rPr lang="ru-RU" dirty="0"/>
              <a:t> качества у </a:t>
            </a:r>
            <a:r>
              <a:rPr lang="ru-RU" dirty="0" err="1"/>
              <a:t>индивида.Формирането</a:t>
            </a:r>
            <a:r>
              <a:rPr lang="ru-RU" dirty="0"/>
              <a:t>  на </a:t>
            </a:r>
            <a:r>
              <a:rPr lang="ru-RU" dirty="0" err="1"/>
              <a:t>тези</a:t>
            </a:r>
            <a:r>
              <a:rPr lang="ru-RU" dirty="0"/>
              <a:t> добродетели </a:t>
            </a:r>
            <a:r>
              <a:rPr lang="ru-RU" dirty="0" err="1"/>
              <a:t>изисква</a:t>
            </a:r>
            <a:r>
              <a:rPr lang="ru-RU" dirty="0"/>
              <a:t> нови подходи и модели  на </a:t>
            </a:r>
            <a:r>
              <a:rPr lang="ru-RU" dirty="0" err="1"/>
              <a:t>дейност</a:t>
            </a:r>
            <a:r>
              <a:rPr lang="ru-RU" dirty="0"/>
              <a:t>, нов тип </a:t>
            </a:r>
            <a:r>
              <a:rPr lang="ru-RU" dirty="0" err="1"/>
              <a:t>обучаваща</a:t>
            </a:r>
            <a:r>
              <a:rPr lang="ru-RU" dirty="0"/>
              <a:t> и </a:t>
            </a:r>
            <a:r>
              <a:rPr lang="ru-RU" dirty="0" err="1"/>
              <a:t>учебна</a:t>
            </a:r>
            <a:r>
              <a:rPr lang="ru-RU" dirty="0"/>
              <a:t> </a:t>
            </a:r>
            <a:r>
              <a:rPr lang="ru-RU" dirty="0" err="1"/>
              <a:t>активност</a:t>
            </a:r>
            <a:r>
              <a:rPr lang="ru-RU" dirty="0"/>
              <a:t> .</a:t>
            </a:r>
          </a:p>
          <a:p>
            <a:pPr marL="45720" indent="0">
              <a:buNone/>
            </a:pPr>
            <a:r>
              <a:rPr lang="ru-RU" dirty="0" err="1"/>
              <a:t>Тези</a:t>
            </a:r>
            <a:r>
              <a:rPr lang="ru-RU" dirty="0"/>
              <a:t> </a:t>
            </a:r>
            <a:r>
              <a:rPr lang="ru-RU" dirty="0" err="1"/>
              <a:t>изисквания</a:t>
            </a:r>
            <a:r>
              <a:rPr lang="ru-RU" dirty="0"/>
              <a:t> </a:t>
            </a:r>
            <a:r>
              <a:rPr lang="ru-RU" dirty="0" err="1"/>
              <a:t>налагат</a:t>
            </a:r>
            <a:r>
              <a:rPr lang="ru-RU" dirty="0"/>
              <a:t> проблема за </a:t>
            </a:r>
            <a:r>
              <a:rPr lang="ru-RU" dirty="0" err="1"/>
              <a:t>методите</a:t>
            </a:r>
            <a:r>
              <a:rPr lang="ru-RU" dirty="0"/>
              <a:t> на обучение </a:t>
            </a:r>
            <a:r>
              <a:rPr lang="ru-RU" dirty="0" err="1"/>
              <a:t>във</a:t>
            </a:r>
            <a:r>
              <a:rPr lang="ru-RU" dirty="0"/>
              <a:t> </a:t>
            </a:r>
            <a:r>
              <a:rPr lang="ru-RU" dirty="0" err="1"/>
              <a:t>висшето</a:t>
            </a:r>
            <a:r>
              <a:rPr lang="ru-RU" dirty="0"/>
              <a:t> училище </a:t>
            </a:r>
            <a:r>
              <a:rPr lang="ru-RU" dirty="0" err="1"/>
              <a:t>като</a:t>
            </a:r>
            <a:r>
              <a:rPr lang="ru-RU" dirty="0"/>
              <a:t> </a:t>
            </a:r>
            <a:r>
              <a:rPr lang="ru-RU" b="1" dirty="0">
                <a:solidFill>
                  <a:schemeClr val="tx1"/>
                </a:solidFill>
              </a:rPr>
              <a:t>актуален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7666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79512" y="188640"/>
            <a:ext cx="8784976" cy="6408712"/>
          </a:xfrm>
        </p:spPr>
        <p:txBody>
          <a:bodyPr>
            <a:normAutofit lnSpcReduction="10000"/>
          </a:bodyPr>
          <a:lstStyle/>
          <a:p>
            <a:pPr marL="45720" indent="0" algn="just">
              <a:buNone/>
            </a:pPr>
            <a:r>
              <a:rPr lang="ru-RU" dirty="0" err="1"/>
              <a:t>Повече</a:t>
            </a:r>
            <a:r>
              <a:rPr lang="ru-RU" dirty="0"/>
              <a:t> от </a:t>
            </a:r>
            <a:r>
              <a:rPr lang="ru-RU" dirty="0" err="1"/>
              <a:t>всякога</a:t>
            </a:r>
            <a:r>
              <a:rPr lang="ru-RU" dirty="0"/>
              <a:t> </a:t>
            </a:r>
            <a:r>
              <a:rPr lang="ru-RU" dirty="0" err="1"/>
              <a:t>днес</a:t>
            </a:r>
            <a:r>
              <a:rPr lang="ru-RU" dirty="0"/>
              <a:t> е важно </a:t>
            </a:r>
            <a:r>
              <a:rPr lang="ru-RU" dirty="0" err="1"/>
              <a:t>обучението</a:t>
            </a:r>
            <a:r>
              <a:rPr lang="ru-RU" dirty="0"/>
              <a:t> да отговори на </a:t>
            </a:r>
            <a:r>
              <a:rPr lang="ru-RU" dirty="0" err="1"/>
              <a:t>очакванията</a:t>
            </a:r>
            <a:r>
              <a:rPr lang="ru-RU" dirty="0"/>
              <a:t> на </a:t>
            </a:r>
            <a:r>
              <a:rPr lang="ru-RU" dirty="0" err="1"/>
              <a:t>студентите</a:t>
            </a:r>
            <a:r>
              <a:rPr lang="ru-RU" dirty="0"/>
              <a:t> и </a:t>
            </a:r>
            <a:r>
              <a:rPr lang="ru-RU" dirty="0" err="1"/>
              <a:t>резултатите</a:t>
            </a:r>
            <a:r>
              <a:rPr lang="ru-RU" dirty="0"/>
              <a:t>  от </a:t>
            </a:r>
            <a:r>
              <a:rPr lang="ru-RU" dirty="0" err="1"/>
              <a:t>този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 да </a:t>
            </a:r>
            <a:r>
              <a:rPr lang="ru-RU" dirty="0" err="1"/>
              <a:t>удовлетворяват</a:t>
            </a:r>
            <a:r>
              <a:rPr lang="ru-RU" dirty="0"/>
              <a:t> и </a:t>
            </a:r>
            <a:r>
              <a:rPr lang="ru-RU" dirty="0" err="1"/>
              <a:t>обучавани</a:t>
            </a:r>
            <a:r>
              <a:rPr lang="ru-RU" dirty="0"/>
              <a:t>, и </a:t>
            </a:r>
            <a:r>
              <a:rPr lang="ru-RU" dirty="0" err="1"/>
              <a:t>обучаващи</a:t>
            </a:r>
            <a:r>
              <a:rPr lang="ru-RU" dirty="0"/>
              <a:t>. </a:t>
            </a:r>
            <a:r>
              <a:rPr lang="ru-RU" dirty="0" err="1"/>
              <a:t>Употребата</a:t>
            </a:r>
            <a:r>
              <a:rPr lang="ru-RU" dirty="0"/>
              <a:t> на </a:t>
            </a:r>
            <a:r>
              <a:rPr lang="ru-RU" dirty="0" err="1"/>
              <a:t>интерактивни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на обучение </a:t>
            </a:r>
            <a:r>
              <a:rPr lang="ru-RU" dirty="0" err="1"/>
              <a:t>стимулира</a:t>
            </a:r>
            <a:r>
              <a:rPr lang="ru-RU" dirty="0"/>
              <a:t> </a:t>
            </a:r>
            <a:r>
              <a:rPr lang="ru-RU" dirty="0" err="1"/>
              <a:t>активността</a:t>
            </a:r>
            <a:r>
              <a:rPr lang="ru-RU" dirty="0"/>
              <a:t> на </a:t>
            </a:r>
            <a:r>
              <a:rPr lang="ru-RU" dirty="0" err="1"/>
              <a:t>всички</a:t>
            </a:r>
            <a:r>
              <a:rPr lang="ru-RU" dirty="0"/>
              <a:t> </a:t>
            </a:r>
            <a:r>
              <a:rPr lang="ru-RU" dirty="0" err="1"/>
              <a:t>участници</a:t>
            </a:r>
            <a:r>
              <a:rPr lang="ru-RU" dirty="0"/>
              <a:t>  в </a:t>
            </a:r>
            <a:r>
              <a:rPr lang="ru-RU" dirty="0" err="1"/>
              <a:t>процеса</a:t>
            </a:r>
            <a:r>
              <a:rPr lang="ru-RU" dirty="0"/>
              <a:t> на обучение </a:t>
            </a:r>
            <a:r>
              <a:rPr lang="ru-RU" dirty="0" err="1"/>
              <a:t>във</a:t>
            </a:r>
            <a:r>
              <a:rPr lang="ru-RU" dirty="0"/>
              <a:t> </a:t>
            </a:r>
            <a:r>
              <a:rPr lang="ru-RU" dirty="0" err="1"/>
              <a:t>висшето</a:t>
            </a:r>
            <a:r>
              <a:rPr lang="ru-RU" dirty="0"/>
              <a:t> училище и </a:t>
            </a:r>
            <a:r>
              <a:rPr lang="ru-RU" dirty="0" err="1"/>
              <a:t>създава</a:t>
            </a:r>
            <a:r>
              <a:rPr lang="ru-RU" dirty="0"/>
              <a:t>  условия за  </a:t>
            </a:r>
            <a:r>
              <a:rPr lang="ru-RU" dirty="0" err="1"/>
              <a:t>активизиране</a:t>
            </a:r>
            <a:r>
              <a:rPr lang="ru-RU" dirty="0"/>
              <a:t>  на </a:t>
            </a:r>
            <a:r>
              <a:rPr lang="ru-RU" dirty="0" err="1"/>
              <a:t>студентите</a:t>
            </a:r>
            <a:r>
              <a:rPr lang="ru-RU" dirty="0"/>
              <a:t> за </a:t>
            </a:r>
            <a:r>
              <a:rPr lang="ru-RU" dirty="0" err="1"/>
              <a:t>самостоятелна</a:t>
            </a:r>
            <a:r>
              <a:rPr lang="ru-RU" dirty="0"/>
              <a:t> </a:t>
            </a:r>
            <a:r>
              <a:rPr lang="ru-RU" dirty="0" err="1"/>
              <a:t>учебна</a:t>
            </a:r>
            <a:r>
              <a:rPr lang="ru-RU" dirty="0"/>
              <a:t> и </a:t>
            </a:r>
            <a:r>
              <a:rPr lang="ru-RU" dirty="0" err="1"/>
              <a:t>изследователска</a:t>
            </a:r>
            <a:r>
              <a:rPr lang="ru-RU" dirty="0"/>
              <a:t> </a:t>
            </a:r>
            <a:r>
              <a:rPr lang="ru-RU" dirty="0" err="1"/>
              <a:t>дейност</a:t>
            </a:r>
            <a:r>
              <a:rPr lang="ru-RU" dirty="0"/>
              <a:t>.</a:t>
            </a:r>
          </a:p>
          <a:p>
            <a:pPr marL="45720" indent="0" algn="just">
              <a:buNone/>
            </a:pPr>
            <a:r>
              <a:rPr lang="ru-RU" dirty="0"/>
              <a:t>Именно </a:t>
            </a:r>
            <a:r>
              <a:rPr lang="ru-RU" dirty="0" err="1"/>
              <a:t>затова</a:t>
            </a:r>
            <a:r>
              <a:rPr lang="ru-RU" dirty="0"/>
              <a:t> </a:t>
            </a:r>
            <a:r>
              <a:rPr lang="ru-RU" dirty="0" err="1"/>
              <a:t>считаме</a:t>
            </a:r>
            <a:r>
              <a:rPr lang="ru-RU" dirty="0"/>
              <a:t>, че </a:t>
            </a:r>
            <a:r>
              <a:rPr lang="ru-RU" dirty="0" err="1"/>
              <a:t>използването</a:t>
            </a:r>
            <a:r>
              <a:rPr lang="ru-RU" dirty="0"/>
              <a:t> на </a:t>
            </a:r>
            <a:r>
              <a:rPr lang="ru-RU" dirty="0" err="1"/>
              <a:t>интерактивни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 на обучение  се </a:t>
            </a:r>
            <a:r>
              <a:rPr lang="ru-RU" dirty="0" err="1"/>
              <a:t>явява</a:t>
            </a:r>
            <a:r>
              <a:rPr lang="ru-RU" dirty="0"/>
              <a:t> необходим компонент  в </a:t>
            </a:r>
            <a:r>
              <a:rPr lang="ru-RU" dirty="0" err="1"/>
              <a:t>системата</a:t>
            </a:r>
            <a:r>
              <a:rPr lang="ru-RU" dirty="0"/>
              <a:t> на </a:t>
            </a:r>
            <a:r>
              <a:rPr lang="ru-RU" dirty="0" err="1"/>
              <a:t>висшето</a:t>
            </a:r>
            <a:r>
              <a:rPr lang="ru-RU" dirty="0"/>
              <a:t> образование. </a:t>
            </a:r>
          </a:p>
          <a:p>
            <a:pPr marL="45720" indent="0" algn="just">
              <a:buNone/>
            </a:pPr>
            <a:r>
              <a:rPr lang="ru-RU" dirty="0"/>
              <a:t>При </a:t>
            </a:r>
            <a:r>
              <a:rPr lang="ru-RU" dirty="0" err="1"/>
              <a:t>подготовката</a:t>
            </a:r>
            <a:r>
              <a:rPr lang="ru-RU" dirty="0"/>
              <a:t> и </a:t>
            </a:r>
            <a:r>
              <a:rPr lang="ru-RU" dirty="0" err="1"/>
              <a:t>провеждането</a:t>
            </a:r>
            <a:r>
              <a:rPr lang="ru-RU" dirty="0"/>
              <a:t> на </a:t>
            </a:r>
            <a:r>
              <a:rPr lang="ru-RU" dirty="0" err="1"/>
              <a:t>занятията</a:t>
            </a:r>
            <a:r>
              <a:rPr lang="ru-RU" dirty="0"/>
              <a:t> </a:t>
            </a:r>
            <a:r>
              <a:rPr lang="ru-RU" dirty="0" err="1"/>
              <a:t>със</a:t>
            </a:r>
            <a:r>
              <a:rPr lang="ru-RU" dirty="0"/>
              <a:t> </a:t>
            </a:r>
            <a:r>
              <a:rPr lang="ru-RU" dirty="0" err="1"/>
              <a:t>студентите</a:t>
            </a:r>
            <a:r>
              <a:rPr lang="ru-RU" dirty="0"/>
              <a:t> </a:t>
            </a:r>
            <a:r>
              <a:rPr lang="ru-RU" dirty="0" err="1"/>
              <a:t>търсим</a:t>
            </a:r>
            <a:r>
              <a:rPr lang="ru-RU" dirty="0"/>
              <a:t> отговор на </a:t>
            </a:r>
            <a:r>
              <a:rPr lang="ru-RU" dirty="0" err="1"/>
              <a:t>въпросите</a:t>
            </a:r>
            <a:r>
              <a:rPr lang="ru-RU" dirty="0"/>
              <a:t>: Как да </a:t>
            </a:r>
            <a:r>
              <a:rPr lang="ru-RU" dirty="0" err="1"/>
              <a:t>организираме</a:t>
            </a:r>
            <a:r>
              <a:rPr lang="ru-RU" dirty="0"/>
              <a:t> </a:t>
            </a:r>
            <a:r>
              <a:rPr lang="ru-RU" dirty="0" err="1"/>
              <a:t>учебния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 </a:t>
            </a:r>
            <a:r>
              <a:rPr lang="ru-RU" dirty="0" err="1"/>
              <a:t>така</a:t>
            </a:r>
            <a:r>
              <a:rPr lang="ru-RU" dirty="0"/>
              <a:t>, че </a:t>
            </a:r>
            <a:r>
              <a:rPr lang="ru-RU" dirty="0" err="1"/>
              <a:t>студентите</a:t>
            </a:r>
            <a:r>
              <a:rPr lang="ru-RU" dirty="0"/>
              <a:t> да </a:t>
            </a:r>
            <a:r>
              <a:rPr lang="ru-RU" dirty="0" err="1"/>
              <a:t>овладеят</a:t>
            </a:r>
            <a:r>
              <a:rPr lang="ru-RU" dirty="0"/>
              <a:t>  </a:t>
            </a:r>
            <a:r>
              <a:rPr lang="ru-RU" dirty="0" err="1"/>
              <a:t>действено</a:t>
            </a:r>
            <a:r>
              <a:rPr lang="ru-RU" dirty="0"/>
              <a:t> </a:t>
            </a:r>
            <a:r>
              <a:rPr lang="ru-RU" dirty="0" err="1"/>
              <a:t>ключови</a:t>
            </a:r>
            <a:r>
              <a:rPr lang="ru-RU" dirty="0"/>
              <a:t> понятия от </a:t>
            </a:r>
            <a:r>
              <a:rPr lang="ru-RU" dirty="0" err="1"/>
              <a:t>разглежданата</a:t>
            </a:r>
            <a:r>
              <a:rPr lang="ru-RU" dirty="0"/>
              <a:t> тема, как  </a:t>
            </a:r>
            <a:r>
              <a:rPr lang="ru-RU" dirty="0" err="1"/>
              <a:t>ще</a:t>
            </a:r>
            <a:r>
              <a:rPr lang="ru-RU" dirty="0"/>
              <a:t> се </a:t>
            </a:r>
            <a:r>
              <a:rPr lang="ru-RU" dirty="0" err="1"/>
              <a:t>формира</a:t>
            </a:r>
            <a:r>
              <a:rPr lang="ru-RU" dirty="0"/>
              <a:t> определено умение, как да </a:t>
            </a:r>
            <a:r>
              <a:rPr lang="ru-RU" dirty="0" err="1"/>
              <a:t>мотивираме</a:t>
            </a:r>
            <a:r>
              <a:rPr lang="ru-RU" dirty="0"/>
              <a:t> и </a:t>
            </a:r>
            <a:r>
              <a:rPr lang="ru-RU" dirty="0" err="1"/>
              <a:t>стимулираме</a:t>
            </a:r>
            <a:r>
              <a:rPr lang="ru-RU" dirty="0"/>
              <a:t> </a:t>
            </a:r>
            <a:r>
              <a:rPr lang="ru-RU" dirty="0" err="1"/>
              <a:t>студентите</a:t>
            </a:r>
            <a:r>
              <a:rPr lang="ru-RU" dirty="0"/>
              <a:t> за активна </a:t>
            </a:r>
            <a:r>
              <a:rPr lang="ru-RU" dirty="0" err="1"/>
              <a:t>самостоятелна</a:t>
            </a:r>
            <a:r>
              <a:rPr lang="ru-RU" dirty="0"/>
              <a:t> работа? </a:t>
            </a:r>
          </a:p>
          <a:p>
            <a:pPr marL="45720" indent="0" algn="just">
              <a:buNone/>
            </a:pPr>
            <a:r>
              <a:rPr lang="ru-RU" dirty="0"/>
              <a:t>В </a:t>
            </a:r>
            <a:r>
              <a:rPr lang="ru-RU" dirty="0" err="1"/>
              <a:t>процеса</a:t>
            </a:r>
            <a:r>
              <a:rPr lang="ru-RU" dirty="0"/>
              <a:t> на </a:t>
            </a:r>
            <a:r>
              <a:rPr lang="ru-RU" dirty="0" err="1"/>
              <a:t>търсене</a:t>
            </a:r>
            <a:r>
              <a:rPr lang="ru-RU" dirty="0"/>
              <a:t> на отговор на </a:t>
            </a:r>
            <a:r>
              <a:rPr lang="ru-RU" dirty="0" err="1"/>
              <a:t>тези</a:t>
            </a:r>
            <a:r>
              <a:rPr lang="ru-RU" dirty="0"/>
              <a:t> </a:t>
            </a:r>
            <a:r>
              <a:rPr lang="ru-RU" dirty="0" err="1"/>
              <a:t>въпроси</a:t>
            </a:r>
            <a:r>
              <a:rPr lang="ru-RU" dirty="0"/>
              <a:t> </a:t>
            </a:r>
            <a:r>
              <a:rPr lang="ru-RU" dirty="0" err="1"/>
              <a:t>достигнахме</a:t>
            </a:r>
            <a:r>
              <a:rPr lang="ru-RU" dirty="0"/>
              <a:t> до </a:t>
            </a:r>
            <a:r>
              <a:rPr lang="ru-RU" dirty="0" err="1"/>
              <a:t>обогатяване</a:t>
            </a:r>
            <a:r>
              <a:rPr lang="ru-RU" dirty="0"/>
              <a:t> на </a:t>
            </a:r>
            <a:r>
              <a:rPr lang="ru-RU" dirty="0" err="1"/>
              <a:t>традиционния</a:t>
            </a:r>
            <a:r>
              <a:rPr lang="ru-RU" dirty="0"/>
              <a:t> </a:t>
            </a:r>
            <a:r>
              <a:rPr lang="ru-RU" dirty="0" err="1"/>
              <a:t>педагого-андрагогически</a:t>
            </a:r>
            <a:r>
              <a:rPr lang="ru-RU" dirty="0"/>
              <a:t>  подход </a:t>
            </a:r>
            <a:r>
              <a:rPr lang="ru-RU" dirty="0" err="1"/>
              <a:t>със</a:t>
            </a:r>
            <a:r>
              <a:rPr lang="ru-RU" dirty="0"/>
              <a:t> </a:t>
            </a:r>
            <a:r>
              <a:rPr lang="ru-RU" dirty="0" err="1"/>
              <a:t>средствата</a:t>
            </a:r>
            <a:r>
              <a:rPr lang="ru-RU" dirty="0"/>
              <a:t> на </a:t>
            </a:r>
            <a:r>
              <a:rPr lang="ru-RU" dirty="0" err="1"/>
              <a:t>интерактивната</a:t>
            </a:r>
            <a:r>
              <a:rPr lang="ru-RU" dirty="0"/>
              <a:t>  </a:t>
            </a:r>
            <a:r>
              <a:rPr lang="ru-RU" dirty="0" err="1"/>
              <a:t>образователна</a:t>
            </a:r>
            <a:r>
              <a:rPr lang="ru-RU" dirty="0"/>
              <a:t> среда.</a:t>
            </a:r>
          </a:p>
        </p:txBody>
      </p:sp>
    </p:spTree>
    <p:extLst>
      <p:ext uri="{BB962C8B-B14F-4D97-AF65-F5344CB8AC3E}">
        <p14:creationId xmlns:p14="http://schemas.microsoft.com/office/powerpoint/2010/main" val="70248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23528" y="404664"/>
            <a:ext cx="8568952" cy="6192688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dirty="0"/>
              <a:t>От </a:t>
            </a:r>
            <a:r>
              <a:rPr lang="ru-RU" dirty="0" err="1"/>
              <a:t>проучванията</a:t>
            </a:r>
            <a:r>
              <a:rPr lang="ru-RU" dirty="0"/>
              <a:t> ни </a:t>
            </a:r>
            <a:r>
              <a:rPr lang="ru-RU" dirty="0" err="1"/>
              <a:t>върху</a:t>
            </a:r>
            <a:r>
              <a:rPr lang="ru-RU" dirty="0"/>
              <a:t> </a:t>
            </a:r>
            <a:r>
              <a:rPr lang="ru-RU" dirty="0" err="1"/>
              <a:t>специализираната</a:t>
            </a:r>
            <a:r>
              <a:rPr lang="ru-RU" dirty="0"/>
              <a:t> литература можем да опишем </a:t>
            </a:r>
            <a:r>
              <a:rPr lang="ru-RU" dirty="0" err="1"/>
              <a:t>основните</a:t>
            </a:r>
            <a:r>
              <a:rPr lang="ru-RU" dirty="0"/>
              <a:t> характеристики и </a:t>
            </a:r>
            <a:r>
              <a:rPr lang="ru-RU" dirty="0" err="1"/>
              <a:t>инструменти</a:t>
            </a:r>
            <a:r>
              <a:rPr lang="ru-RU" dirty="0"/>
              <a:t>  на </a:t>
            </a:r>
            <a:r>
              <a:rPr lang="ru-RU" b="1" dirty="0" err="1">
                <a:solidFill>
                  <a:schemeClr val="tx1"/>
                </a:solidFill>
              </a:rPr>
              <a:t>интерактивната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образователна</a:t>
            </a:r>
            <a:r>
              <a:rPr lang="ru-RU" b="1" dirty="0">
                <a:solidFill>
                  <a:schemeClr val="tx1"/>
                </a:solidFill>
              </a:rPr>
              <a:t> среда</a:t>
            </a:r>
            <a:r>
              <a:rPr lang="ru-RU" dirty="0"/>
              <a:t> </a:t>
            </a:r>
            <a:r>
              <a:rPr lang="ru-RU" dirty="0" err="1"/>
              <a:t>във</a:t>
            </a:r>
            <a:r>
              <a:rPr lang="ru-RU" dirty="0"/>
              <a:t> </a:t>
            </a:r>
            <a:r>
              <a:rPr lang="ru-RU" dirty="0" err="1"/>
              <a:t>висшето</a:t>
            </a:r>
            <a:r>
              <a:rPr lang="ru-RU" dirty="0"/>
              <a:t> </a:t>
            </a:r>
            <a:r>
              <a:rPr lang="ru-RU" dirty="0" smtClean="0"/>
              <a:t>училище:</a:t>
            </a:r>
            <a:endParaRPr lang="ru-RU" dirty="0"/>
          </a:p>
          <a:p>
            <a:pPr marL="45720" indent="0">
              <a:buNone/>
            </a:pPr>
            <a:r>
              <a:rPr lang="ru-RU" dirty="0"/>
              <a:t>•	</a:t>
            </a:r>
            <a:r>
              <a:rPr lang="ru-RU" dirty="0" err="1"/>
              <a:t>Създаване</a:t>
            </a:r>
            <a:r>
              <a:rPr lang="ru-RU" dirty="0"/>
              <a:t> на условия за </a:t>
            </a:r>
            <a:r>
              <a:rPr lang="ru-RU" dirty="0" err="1"/>
              <a:t>превръщане</a:t>
            </a:r>
            <a:r>
              <a:rPr lang="ru-RU" dirty="0"/>
              <a:t> на студента  в активен </a:t>
            </a:r>
            <a:r>
              <a:rPr lang="ru-RU" dirty="0" err="1"/>
              <a:t>субект</a:t>
            </a:r>
            <a:r>
              <a:rPr lang="ru-RU" dirty="0"/>
              <a:t> в </a:t>
            </a:r>
            <a:r>
              <a:rPr lang="ru-RU" dirty="0" err="1"/>
              <a:t>професионалната</a:t>
            </a:r>
            <a:r>
              <a:rPr lang="ru-RU" dirty="0"/>
              <a:t> си подготовка, </a:t>
            </a:r>
            <a:r>
              <a:rPr lang="ru-RU" dirty="0" err="1"/>
              <a:t>което</a:t>
            </a:r>
            <a:r>
              <a:rPr lang="ru-RU" dirty="0"/>
              <a:t> </a:t>
            </a:r>
            <a:r>
              <a:rPr lang="ru-RU" dirty="0" err="1"/>
              <a:t>повишава</a:t>
            </a:r>
            <a:r>
              <a:rPr lang="ru-RU" dirty="0"/>
              <a:t> и </a:t>
            </a:r>
            <a:r>
              <a:rPr lang="ru-RU" dirty="0" err="1"/>
              <a:t>нейната</a:t>
            </a:r>
            <a:r>
              <a:rPr lang="ru-RU" dirty="0"/>
              <a:t> </a:t>
            </a:r>
            <a:r>
              <a:rPr lang="ru-RU" dirty="0" err="1"/>
              <a:t>ефективност</a:t>
            </a:r>
            <a:r>
              <a:rPr lang="ru-RU" dirty="0"/>
              <a:t>;</a:t>
            </a:r>
          </a:p>
          <a:p>
            <a:pPr marL="45720" indent="0">
              <a:buNone/>
            </a:pPr>
            <a:r>
              <a:rPr lang="ru-RU" dirty="0"/>
              <a:t>•	</a:t>
            </a:r>
            <a:r>
              <a:rPr lang="ru-RU" dirty="0" err="1"/>
              <a:t>Участниците</a:t>
            </a:r>
            <a:r>
              <a:rPr lang="ru-RU" dirty="0"/>
              <a:t> в </a:t>
            </a:r>
            <a:r>
              <a:rPr lang="ru-RU" dirty="0" err="1"/>
              <a:t>педагогическото</a:t>
            </a:r>
            <a:r>
              <a:rPr lang="ru-RU" dirty="0"/>
              <a:t> взаимодействие се </a:t>
            </a:r>
            <a:r>
              <a:rPr lang="ru-RU" dirty="0" err="1"/>
              <a:t>възприемат</a:t>
            </a:r>
            <a:r>
              <a:rPr lang="ru-RU" dirty="0"/>
              <a:t>  </a:t>
            </a:r>
            <a:r>
              <a:rPr lang="ru-RU" dirty="0" err="1"/>
              <a:t>като</a:t>
            </a:r>
            <a:r>
              <a:rPr lang="ru-RU" dirty="0"/>
              <a:t> </a:t>
            </a:r>
            <a:r>
              <a:rPr lang="ru-RU" dirty="0" err="1"/>
              <a:t>равноправни</a:t>
            </a:r>
            <a:r>
              <a:rPr lang="ru-RU" dirty="0"/>
              <a:t> </a:t>
            </a:r>
            <a:r>
              <a:rPr lang="ru-RU" dirty="0" err="1"/>
              <a:t>партньори</a:t>
            </a:r>
            <a:r>
              <a:rPr lang="ru-RU" dirty="0"/>
              <a:t>, </a:t>
            </a:r>
            <a:r>
              <a:rPr lang="ru-RU" dirty="0" err="1"/>
              <a:t>които</a:t>
            </a:r>
            <a:r>
              <a:rPr lang="ru-RU" dirty="0"/>
              <a:t> </a:t>
            </a:r>
            <a:r>
              <a:rPr lang="ru-RU" dirty="0" err="1"/>
              <a:t>умеят</a:t>
            </a:r>
            <a:r>
              <a:rPr lang="ru-RU" dirty="0"/>
              <a:t> да </a:t>
            </a:r>
            <a:r>
              <a:rPr lang="ru-RU" dirty="0" err="1"/>
              <a:t>изслушват</a:t>
            </a:r>
            <a:r>
              <a:rPr lang="ru-RU" dirty="0"/>
              <a:t> </a:t>
            </a:r>
            <a:r>
              <a:rPr lang="ru-RU" dirty="0" err="1"/>
              <a:t>мнения,приемат</a:t>
            </a:r>
            <a:r>
              <a:rPr lang="ru-RU" dirty="0"/>
              <a:t> </a:t>
            </a:r>
            <a:r>
              <a:rPr lang="ru-RU" dirty="0" err="1"/>
              <a:t>други</a:t>
            </a:r>
            <a:r>
              <a:rPr lang="ru-RU" dirty="0"/>
              <a:t> </a:t>
            </a:r>
            <a:r>
              <a:rPr lang="ru-RU" dirty="0" err="1"/>
              <a:t>гледни</a:t>
            </a:r>
            <a:r>
              <a:rPr lang="ru-RU" dirty="0"/>
              <a:t> точки при </a:t>
            </a:r>
            <a:r>
              <a:rPr lang="ru-RU" dirty="0" err="1"/>
              <a:t>обсъждане</a:t>
            </a:r>
            <a:r>
              <a:rPr lang="ru-RU" dirty="0"/>
              <a:t> на  даден проблем;</a:t>
            </a:r>
          </a:p>
          <a:p>
            <a:pPr marL="45720" indent="0">
              <a:buNone/>
            </a:pPr>
            <a:r>
              <a:rPr lang="ru-RU" dirty="0"/>
              <a:t>•	</a:t>
            </a:r>
            <a:r>
              <a:rPr lang="ru-RU" dirty="0" err="1"/>
              <a:t>Интерактивните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се </a:t>
            </a:r>
            <a:r>
              <a:rPr lang="ru-RU" dirty="0" err="1"/>
              <a:t>разглеждат</a:t>
            </a:r>
            <a:r>
              <a:rPr lang="ru-RU" dirty="0"/>
              <a:t>  </a:t>
            </a:r>
            <a:r>
              <a:rPr lang="ru-RU" dirty="0" err="1"/>
              <a:t>като</a:t>
            </a:r>
            <a:r>
              <a:rPr lang="ru-RU" dirty="0"/>
              <a:t> </a:t>
            </a:r>
            <a:r>
              <a:rPr lang="ru-RU" dirty="0" err="1"/>
              <a:t>способи</a:t>
            </a:r>
            <a:r>
              <a:rPr lang="ru-RU" dirty="0"/>
              <a:t> за </a:t>
            </a:r>
            <a:r>
              <a:rPr lang="ru-RU" dirty="0" err="1"/>
              <a:t>създаване</a:t>
            </a:r>
            <a:r>
              <a:rPr lang="ru-RU" dirty="0"/>
              <a:t> на условия за </a:t>
            </a:r>
            <a:r>
              <a:rPr lang="ru-RU" dirty="0" err="1"/>
              <a:t>по-продуктивен</a:t>
            </a:r>
            <a:r>
              <a:rPr lang="ru-RU" dirty="0"/>
              <a:t> </a:t>
            </a:r>
            <a:r>
              <a:rPr lang="ru-RU" dirty="0" err="1"/>
              <a:t>учебен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;</a:t>
            </a:r>
          </a:p>
          <a:p>
            <a:pPr marL="45720" indent="0">
              <a:buNone/>
            </a:pPr>
            <a:r>
              <a:rPr lang="ru-RU" dirty="0"/>
              <a:t>•	</a:t>
            </a:r>
            <a:r>
              <a:rPr lang="ru-RU" dirty="0" err="1"/>
              <a:t>Съчетаване</a:t>
            </a:r>
            <a:r>
              <a:rPr lang="ru-RU" dirty="0"/>
              <a:t> на </a:t>
            </a:r>
            <a:r>
              <a:rPr lang="ru-RU" dirty="0" err="1"/>
              <a:t>различни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на обучение-</a:t>
            </a:r>
            <a:r>
              <a:rPr lang="ru-RU" dirty="0" err="1"/>
              <a:t>индивидуална</a:t>
            </a:r>
            <a:r>
              <a:rPr lang="ru-RU" dirty="0"/>
              <a:t>, работа по двойки или работа в </a:t>
            </a:r>
            <a:r>
              <a:rPr lang="ru-RU" dirty="0" err="1"/>
              <a:t>екип</a:t>
            </a:r>
            <a:r>
              <a:rPr lang="ru-RU" dirty="0"/>
              <a:t>;</a:t>
            </a:r>
          </a:p>
          <a:p>
            <a:pPr marL="45720" indent="0">
              <a:buNone/>
            </a:pPr>
            <a:r>
              <a:rPr lang="ru-RU" dirty="0"/>
              <a:t>•	</a:t>
            </a:r>
            <a:r>
              <a:rPr lang="ru-RU" dirty="0" err="1"/>
              <a:t>Създаване</a:t>
            </a:r>
            <a:r>
              <a:rPr lang="ru-RU" dirty="0"/>
              <a:t> на позитивно лично отношение, </a:t>
            </a:r>
            <a:r>
              <a:rPr lang="ru-RU" dirty="0" err="1"/>
              <a:t>изграждане</a:t>
            </a:r>
            <a:r>
              <a:rPr lang="ru-RU" dirty="0"/>
              <a:t> на чувство за </a:t>
            </a:r>
            <a:r>
              <a:rPr lang="ru-RU" dirty="0" err="1"/>
              <a:t>значимост</a:t>
            </a:r>
            <a:r>
              <a:rPr lang="ru-RU" dirty="0"/>
              <a:t> и </a:t>
            </a:r>
            <a:r>
              <a:rPr lang="ru-RU" dirty="0" err="1"/>
              <a:t>готовност</a:t>
            </a:r>
            <a:r>
              <a:rPr lang="ru-RU" dirty="0"/>
              <a:t> за действия у </a:t>
            </a:r>
            <a:r>
              <a:rPr lang="ru-RU" dirty="0" err="1"/>
              <a:t>студентите</a:t>
            </a:r>
            <a:r>
              <a:rPr lang="ru-RU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10371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23528" y="404664"/>
            <a:ext cx="8496944" cy="6192688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ru-RU" sz="2400" dirty="0"/>
              <a:t>•	</a:t>
            </a:r>
            <a:r>
              <a:rPr lang="ru-RU" sz="2400" dirty="0" err="1"/>
              <a:t>Съзнателно</a:t>
            </a:r>
            <a:r>
              <a:rPr lang="ru-RU" sz="2400" dirty="0"/>
              <a:t>   </a:t>
            </a:r>
            <a:r>
              <a:rPr lang="ru-RU" sz="2400" dirty="0" err="1"/>
              <a:t>регулиране</a:t>
            </a:r>
            <a:r>
              <a:rPr lang="ru-RU" sz="2400" dirty="0"/>
              <a:t> на </a:t>
            </a:r>
            <a:r>
              <a:rPr lang="ru-RU" sz="2400" dirty="0" err="1"/>
              <a:t>положителната</a:t>
            </a:r>
            <a:r>
              <a:rPr lang="ru-RU" sz="2400" dirty="0"/>
              <a:t> мотивация у </a:t>
            </a:r>
            <a:r>
              <a:rPr lang="ru-RU" sz="2400" dirty="0" err="1"/>
              <a:t>учащите</a:t>
            </a:r>
            <a:r>
              <a:rPr lang="ru-RU" sz="2400" dirty="0"/>
              <a:t> се за </a:t>
            </a:r>
            <a:r>
              <a:rPr lang="ru-RU" sz="2400" dirty="0" err="1"/>
              <a:t>преодоляване</a:t>
            </a:r>
            <a:r>
              <a:rPr lang="ru-RU" sz="2400" dirty="0"/>
              <a:t> на </a:t>
            </a:r>
            <a:r>
              <a:rPr lang="ru-RU" sz="2400" dirty="0" err="1"/>
              <a:t>трудностите</a:t>
            </a:r>
            <a:r>
              <a:rPr lang="ru-RU" sz="2400" dirty="0"/>
              <a:t> в </a:t>
            </a:r>
            <a:r>
              <a:rPr lang="ru-RU" sz="2400" dirty="0" err="1"/>
              <a:t>процеса</a:t>
            </a:r>
            <a:r>
              <a:rPr lang="ru-RU" sz="2400" dirty="0"/>
              <a:t> на </a:t>
            </a:r>
            <a:r>
              <a:rPr lang="ru-RU" sz="2400" dirty="0" err="1"/>
              <a:t>учене</a:t>
            </a:r>
            <a:r>
              <a:rPr lang="ru-RU" sz="2400" dirty="0"/>
              <a:t>, </a:t>
            </a:r>
            <a:r>
              <a:rPr lang="ru-RU" sz="2400" dirty="0" err="1"/>
              <a:t>оценяване</a:t>
            </a:r>
            <a:r>
              <a:rPr lang="ru-RU" sz="2400" dirty="0"/>
              <a:t> на </a:t>
            </a:r>
            <a:r>
              <a:rPr lang="ru-RU" sz="2400" dirty="0" err="1"/>
              <a:t>постигнатите</a:t>
            </a:r>
            <a:r>
              <a:rPr lang="ru-RU" sz="2400" dirty="0"/>
              <a:t> </a:t>
            </a:r>
            <a:r>
              <a:rPr lang="ru-RU" sz="2400" dirty="0" err="1"/>
              <a:t>резултати</a:t>
            </a:r>
            <a:r>
              <a:rPr lang="ru-RU" sz="2400" dirty="0"/>
              <a:t> чрез </a:t>
            </a:r>
            <a:r>
              <a:rPr lang="ru-RU" sz="2400" dirty="0" err="1"/>
              <a:t>открояване</a:t>
            </a:r>
            <a:r>
              <a:rPr lang="ru-RU" sz="2400" dirty="0"/>
              <a:t> на </a:t>
            </a:r>
            <a:r>
              <a:rPr lang="ru-RU" sz="2400" dirty="0" err="1"/>
              <a:t>постиженията</a:t>
            </a:r>
            <a:r>
              <a:rPr lang="ru-RU" sz="2400" dirty="0"/>
              <a:t> на </a:t>
            </a:r>
            <a:r>
              <a:rPr lang="ru-RU" sz="2400" dirty="0" err="1"/>
              <a:t>всеки</a:t>
            </a:r>
            <a:r>
              <a:rPr lang="ru-RU" sz="2400" dirty="0"/>
              <a:t> студент  в </a:t>
            </a:r>
            <a:r>
              <a:rPr lang="ru-RU" sz="2400" dirty="0" err="1"/>
              <a:t>различни</a:t>
            </a:r>
            <a:r>
              <a:rPr lang="ru-RU" sz="2400" dirty="0"/>
              <a:t> </a:t>
            </a:r>
            <a:r>
              <a:rPr lang="ru-RU" sz="2400" dirty="0" err="1"/>
              <a:t>аспекти</a:t>
            </a:r>
            <a:r>
              <a:rPr lang="ru-RU" sz="2400" dirty="0"/>
              <a:t>;</a:t>
            </a:r>
          </a:p>
          <a:p>
            <a:pPr marL="45720" indent="0">
              <a:buNone/>
            </a:pPr>
            <a:r>
              <a:rPr lang="ru-RU" sz="2400"/>
              <a:t>•	Рефлексия, която се изразява в самоанализ и самооценка на участниците в процеса на обучение.В резултат на което е възможно да се достигне до обогатяване и/или промяна на възгледите по определен проблем и за обучавани, и за обучаващи.Рефлексията се явява и ключова предпоставка за ефективно приложение  на интерактивните методи на обучение.Чрез нея се проявяват потребността и готовността на преподавател и студенти да фиксират състоянието на своето развитие, да определят причините за неговото изменение в резултат на осъщественото взаимодействие, а също и да оценят своето развитие в педагогическия процес.  </a:t>
            </a:r>
          </a:p>
          <a:p>
            <a:pPr marL="45720" indent="0">
              <a:buNone/>
            </a:pPr>
            <a:r>
              <a:rPr lang="ru-RU" sz="2400"/>
              <a:t>Успешното приложение на интерактивните методи в процеса на обучение във висшето училище е възможно чрез усъвършенстване на методическата компетентност на университетския преподавател. От позицията на компетентностния подход </a:t>
            </a:r>
            <a:r>
              <a:rPr lang="ru-RU" sz="2400" b="1">
                <a:solidFill>
                  <a:schemeClr val="tx1"/>
                </a:solidFill>
              </a:rPr>
              <a:t>методическата компетентност </a:t>
            </a:r>
            <a:r>
              <a:rPr lang="ru-RU" sz="2400"/>
              <a:t>на преподавателя съдържа следните интегрирани компоненти:</a:t>
            </a:r>
          </a:p>
          <a:p>
            <a:pPr marL="45720" indent="0">
              <a:buNone/>
            </a:pPr>
            <a:endParaRPr lang="bg-BG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14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7504" y="0"/>
            <a:ext cx="8928992" cy="6615688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2100"/>
              <a:t>•	Преподавателят  познава  същността, основните характеристики, специфичните особености  и различните класификации на интерактивните методи.Има знания за техники и технологии за тяхното приложение.</a:t>
            </a:r>
          </a:p>
          <a:p>
            <a:pPr marL="45720" indent="0">
              <a:buNone/>
            </a:pPr>
            <a:r>
              <a:rPr lang="ru-RU" sz="2100"/>
              <a:t>•	Преподавателят умее да избира подходящи интерактивни методи съобразно особеностите и трудностите при усвояване на разглежданото  учебно съдържание.Познава „ силните“ и“ слаби“ страни на традиционните методи на обучение във висшето училище  и умее да ги комбинира с интерактивни до постигане на поставените учебни цели .</a:t>
            </a:r>
          </a:p>
          <a:p>
            <a:pPr marL="45720" indent="0">
              <a:buNone/>
            </a:pPr>
            <a:r>
              <a:rPr lang="ru-RU" sz="2100" smtClean="0"/>
              <a:t>•</a:t>
            </a:r>
            <a:r>
              <a:rPr lang="ru-RU" sz="2100" dirty="0"/>
              <a:t>	</a:t>
            </a:r>
            <a:r>
              <a:rPr lang="ru-RU" sz="2100" dirty="0" err="1"/>
              <a:t>Преподавателят</a:t>
            </a:r>
            <a:r>
              <a:rPr lang="ru-RU" sz="2100" dirty="0"/>
              <a:t> </a:t>
            </a:r>
            <a:r>
              <a:rPr lang="ru-RU" sz="2100" dirty="0" err="1"/>
              <a:t>познава</a:t>
            </a:r>
            <a:r>
              <a:rPr lang="ru-RU" sz="2100" dirty="0"/>
              <a:t> </a:t>
            </a:r>
            <a:r>
              <a:rPr lang="ru-RU" sz="2100" dirty="0" err="1"/>
              <a:t>механизмите</a:t>
            </a:r>
            <a:r>
              <a:rPr lang="ru-RU" sz="2100" dirty="0"/>
              <a:t> на </a:t>
            </a:r>
            <a:r>
              <a:rPr lang="ru-RU" sz="2100" dirty="0" err="1"/>
              <a:t>мотивацията</a:t>
            </a:r>
            <a:r>
              <a:rPr lang="ru-RU" sz="2100" dirty="0"/>
              <a:t> за </a:t>
            </a:r>
            <a:r>
              <a:rPr lang="ru-RU" sz="2100" dirty="0" err="1"/>
              <a:t>учене</a:t>
            </a:r>
            <a:r>
              <a:rPr lang="ru-RU" sz="2100" dirty="0"/>
              <a:t> у </a:t>
            </a:r>
            <a:r>
              <a:rPr lang="ru-RU" sz="2100" dirty="0" err="1"/>
              <a:t>студентите</a:t>
            </a:r>
            <a:r>
              <a:rPr lang="ru-RU" sz="2100" dirty="0"/>
              <a:t> и </a:t>
            </a:r>
            <a:r>
              <a:rPr lang="ru-RU" sz="2100" dirty="0" err="1"/>
              <a:t>умее</a:t>
            </a:r>
            <a:r>
              <a:rPr lang="ru-RU" sz="2100" dirty="0"/>
              <a:t> да </a:t>
            </a:r>
            <a:r>
              <a:rPr lang="ru-RU" sz="2100" dirty="0" err="1"/>
              <a:t>използва</a:t>
            </a:r>
            <a:r>
              <a:rPr lang="ru-RU" sz="2100" dirty="0"/>
              <a:t>  </a:t>
            </a:r>
            <a:r>
              <a:rPr lang="ru-RU" sz="2100" dirty="0" err="1"/>
              <a:t>адекватни</a:t>
            </a:r>
            <a:r>
              <a:rPr lang="ru-RU" sz="2100" dirty="0"/>
              <a:t> средства за </a:t>
            </a:r>
            <a:r>
              <a:rPr lang="ru-RU" sz="2100" dirty="0" err="1"/>
              <a:t>създаване</a:t>
            </a:r>
            <a:r>
              <a:rPr lang="ru-RU" sz="2100" dirty="0"/>
              <a:t> на </a:t>
            </a:r>
            <a:r>
              <a:rPr lang="ru-RU" sz="2100" dirty="0" err="1"/>
              <a:t>подходящ</a:t>
            </a:r>
            <a:r>
              <a:rPr lang="ru-RU" sz="2100" dirty="0"/>
              <a:t> </a:t>
            </a:r>
            <a:r>
              <a:rPr lang="ru-RU" sz="2100" dirty="0" err="1"/>
              <a:t>мотивационен</a:t>
            </a:r>
            <a:r>
              <a:rPr lang="ru-RU" sz="2100" dirty="0"/>
              <a:t> фон на работа в </a:t>
            </a:r>
            <a:r>
              <a:rPr lang="ru-RU" sz="2100" dirty="0" err="1"/>
              <a:t>аудиторно</a:t>
            </a:r>
            <a:r>
              <a:rPr lang="ru-RU" sz="2100" dirty="0"/>
              <a:t> </a:t>
            </a:r>
            <a:r>
              <a:rPr lang="ru-RU" sz="2100" dirty="0" err="1"/>
              <a:t>време.Организира</a:t>
            </a:r>
            <a:r>
              <a:rPr lang="ru-RU" sz="2100" dirty="0"/>
              <a:t> </a:t>
            </a:r>
            <a:r>
              <a:rPr lang="ru-RU" sz="2100" dirty="0" err="1"/>
              <a:t>образователната</a:t>
            </a:r>
            <a:r>
              <a:rPr lang="ru-RU" sz="2100" dirty="0"/>
              <a:t> среда </a:t>
            </a:r>
            <a:r>
              <a:rPr lang="ru-RU" sz="2100" dirty="0" err="1"/>
              <a:t>както</a:t>
            </a:r>
            <a:r>
              <a:rPr lang="ru-RU" sz="2100" dirty="0"/>
              <a:t> в </a:t>
            </a:r>
            <a:r>
              <a:rPr lang="ru-RU" sz="2100" dirty="0" err="1"/>
              <a:t>материално</a:t>
            </a:r>
            <a:r>
              <a:rPr lang="ru-RU" sz="2100" dirty="0"/>
              <a:t>-технически, </a:t>
            </a:r>
            <a:r>
              <a:rPr lang="ru-RU" sz="2100" dirty="0" err="1"/>
              <a:t>така</a:t>
            </a:r>
            <a:r>
              <a:rPr lang="ru-RU" sz="2100" dirty="0"/>
              <a:t> и в психологически </a:t>
            </a:r>
            <a:r>
              <a:rPr lang="ru-RU" sz="2100" dirty="0" err="1"/>
              <a:t>аспекти</a:t>
            </a:r>
            <a:r>
              <a:rPr lang="ru-RU" sz="2100" dirty="0"/>
              <a:t>.</a:t>
            </a:r>
          </a:p>
          <a:p>
            <a:pPr marL="45720" indent="0">
              <a:buNone/>
            </a:pPr>
            <a:r>
              <a:rPr lang="ru-RU" sz="2100" dirty="0"/>
              <a:t>•	</a:t>
            </a:r>
            <a:r>
              <a:rPr lang="ru-RU" sz="2100" dirty="0" err="1"/>
              <a:t>Преподавателят</a:t>
            </a:r>
            <a:r>
              <a:rPr lang="ru-RU" sz="2100" dirty="0"/>
              <a:t>  </a:t>
            </a:r>
            <a:r>
              <a:rPr lang="ru-RU" sz="2100" dirty="0" err="1"/>
              <a:t>умее</a:t>
            </a:r>
            <a:r>
              <a:rPr lang="ru-RU" sz="2100" dirty="0"/>
              <a:t> да </a:t>
            </a:r>
            <a:r>
              <a:rPr lang="ru-RU" sz="2100" dirty="0" err="1"/>
              <a:t>прогнозира</a:t>
            </a:r>
            <a:r>
              <a:rPr lang="ru-RU" sz="2100" dirty="0"/>
              <a:t> </a:t>
            </a:r>
            <a:r>
              <a:rPr lang="ru-RU" sz="2100" dirty="0" err="1"/>
              <a:t>резултатите</a:t>
            </a:r>
            <a:r>
              <a:rPr lang="ru-RU" sz="2100" dirty="0"/>
              <a:t>  от </a:t>
            </a:r>
            <a:r>
              <a:rPr lang="ru-RU" sz="2100" dirty="0" err="1"/>
              <a:t>планираните</a:t>
            </a:r>
            <a:r>
              <a:rPr lang="ru-RU" sz="2100" dirty="0"/>
              <a:t>  педагогически действия и взаимодействия</a:t>
            </a:r>
            <a:r>
              <a:rPr lang="ru-RU" sz="2100" dirty="0" smtClean="0"/>
              <a:t>.</a:t>
            </a:r>
            <a:r>
              <a:rPr lang="en-US" sz="2100" dirty="0" smtClean="0"/>
              <a:t> </a:t>
            </a:r>
            <a:r>
              <a:rPr lang="ru-RU" sz="2100" dirty="0" err="1" smtClean="0"/>
              <a:t>Подкрепя</a:t>
            </a:r>
            <a:r>
              <a:rPr lang="ru-RU" sz="2100" dirty="0" smtClean="0"/>
              <a:t> </a:t>
            </a:r>
            <a:r>
              <a:rPr lang="ru-RU" sz="2100" dirty="0" err="1"/>
              <a:t>изследователското</a:t>
            </a:r>
            <a:r>
              <a:rPr lang="ru-RU" sz="2100" dirty="0"/>
              <a:t> </a:t>
            </a:r>
            <a:r>
              <a:rPr lang="ru-RU" sz="2100" dirty="0" err="1"/>
              <a:t>търсене</a:t>
            </a:r>
            <a:r>
              <a:rPr lang="ru-RU" sz="2100" dirty="0"/>
              <a:t>,  </a:t>
            </a:r>
            <a:r>
              <a:rPr lang="ru-RU" sz="2100" dirty="0" err="1"/>
              <a:t>инициативността</a:t>
            </a:r>
            <a:r>
              <a:rPr lang="ru-RU" sz="2100" dirty="0"/>
              <a:t>, </a:t>
            </a:r>
            <a:r>
              <a:rPr lang="ru-RU" sz="2100" dirty="0" err="1"/>
              <a:t>самостоятелното</a:t>
            </a:r>
            <a:r>
              <a:rPr lang="ru-RU" sz="2100" dirty="0"/>
              <a:t> </a:t>
            </a:r>
            <a:r>
              <a:rPr lang="ru-RU" sz="2100" dirty="0" err="1"/>
              <a:t>достигане</a:t>
            </a:r>
            <a:r>
              <a:rPr lang="ru-RU" sz="2100" dirty="0"/>
              <a:t> до решение на </a:t>
            </a:r>
            <a:r>
              <a:rPr lang="ru-RU" sz="2100" dirty="0" err="1"/>
              <a:t>поставен</a:t>
            </a:r>
            <a:r>
              <a:rPr lang="ru-RU" sz="2100" dirty="0"/>
              <a:t> </a:t>
            </a:r>
            <a:r>
              <a:rPr lang="ru-RU" sz="2100" dirty="0" err="1"/>
              <a:t>проблем.Системно</a:t>
            </a:r>
            <a:r>
              <a:rPr lang="ru-RU" sz="2100" dirty="0"/>
              <a:t> </a:t>
            </a:r>
            <a:r>
              <a:rPr lang="ru-RU" sz="2100" dirty="0" err="1"/>
              <a:t>отбелязва</a:t>
            </a:r>
            <a:r>
              <a:rPr lang="ru-RU" sz="2100" dirty="0"/>
              <a:t> </a:t>
            </a:r>
            <a:r>
              <a:rPr lang="ru-RU" sz="2100" dirty="0" err="1"/>
              <a:t>постигнатия</a:t>
            </a:r>
            <a:r>
              <a:rPr lang="ru-RU" sz="2100" dirty="0"/>
              <a:t> </a:t>
            </a:r>
            <a:r>
              <a:rPr lang="ru-RU" sz="2100" dirty="0" err="1"/>
              <a:t>напредък</a:t>
            </a:r>
            <a:r>
              <a:rPr lang="ru-RU" sz="2100" dirty="0"/>
              <a:t>  в </a:t>
            </a:r>
            <a:r>
              <a:rPr lang="ru-RU" sz="2100" dirty="0" err="1"/>
              <a:t>развитието</a:t>
            </a:r>
            <a:r>
              <a:rPr lang="ru-RU" sz="2100" dirty="0"/>
              <a:t> на </a:t>
            </a:r>
            <a:r>
              <a:rPr lang="ru-RU" sz="2100" dirty="0" err="1"/>
              <a:t>студентите</a:t>
            </a:r>
            <a:r>
              <a:rPr lang="ru-RU" sz="21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8570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23528" y="548680"/>
            <a:ext cx="8496944" cy="5976664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dirty="0"/>
              <a:t>•	</a:t>
            </a:r>
            <a:r>
              <a:rPr lang="ru-RU" dirty="0" err="1"/>
              <a:t>Преподавателят</a:t>
            </a:r>
            <a:r>
              <a:rPr lang="ru-RU" dirty="0"/>
              <a:t> </a:t>
            </a:r>
            <a:r>
              <a:rPr lang="ru-RU" dirty="0" err="1"/>
              <a:t>успява</a:t>
            </a:r>
            <a:r>
              <a:rPr lang="ru-RU" dirty="0"/>
              <a:t>  да </a:t>
            </a:r>
            <a:r>
              <a:rPr lang="ru-RU" dirty="0" err="1"/>
              <a:t>анализира</a:t>
            </a:r>
            <a:r>
              <a:rPr lang="ru-RU" dirty="0"/>
              <a:t> и </a:t>
            </a:r>
            <a:r>
              <a:rPr lang="ru-RU" dirty="0" err="1"/>
              <a:t>оценява</a:t>
            </a:r>
            <a:r>
              <a:rPr lang="ru-RU" dirty="0"/>
              <a:t> </a:t>
            </a:r>
            <a:r>
              <a:rPr lang="ru-RU" dirty="0" err="1"/>
              <a:t>резултатите</a:t>
            </a:r>
            <a:r>
              <a:rPr lang="ru-RU" dirty="0"/>
              <a:t> от </a:t>
            </a:r>
            <a:r>
              <a:rPr lang="ru-RU" dirty="0" err="1"/>
              <a:t>използваните</a:t>
            </a:r>
            <a:r>
              <a:rPr lang="ru-RU" dirty="0"/>
              <a:t> </a:t>
            </a:r>
            <a:r>
              <a:rPr lang="ru-RU" dirty="0" err="1"/>
              <a:t>интерактивни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на обучение. </a:t>
            </a:r>
            <a:r>
              <a:rPr lang="ru-RU" dirty="0" err="1"/>
              <a:t>Планира</a:t>
            </a:r>
            <a:r>
              <a:rPr lang="ru-RU" dirty="0"/>
              <a:t>  </a:t>
            </a:r>
            <a:r>
              <a:rPr lang="ru-RU" dirty="0" err="1"/>
              <a:t>своевременни</a:t>
            </a:r>
            <a:r>
              <a:rPr lang="ru-RU" dirty="0"/>
              <a:t> </a:t>
            </a:r>
            <a:r>
              <a:rPr lang="ru-RU" dirty="0" err="1"/>
              <a:t>корекции</a:t>
            </a:r>
            <a:r>
              <a:rPr lang="ru-RU" dirty="0"/>
              <a:t> в </a:t>
            </a:r>
            <a:r>
              <a:rPr lang="ru-RU" dirty="0" err="1"/>
              <a:t>дейностите</a:t>
            </a:r>
            <a:r>
              <a:rPr lang="ru-RU" dirty="0"/>
              <a:t> на  </a:t>
            </a:r>
            <a:r>
              <a:rPr lang="ru-RU" dirty="0" err="1"/>
              <a:t>двата</a:t>
            </a:r>
            <a:r>
              <a:rPr lang="ru-RU" dirty="0"/>
              <a:t> </a:t>
            </a:r>
            <a:r>
              <a:rPr lang="ru-RU" dirty="0" err="1"/>
              <a:t>субекта</a:t>
            </a:r>
            <a:r>
              <a:rPr lang="ru-RU" dirty="0"/>
              <a:t> в </a:t>
            </a:r>
            <a:r>
              <a:rPr lang="ru-RU" dirty="0" err="1"/>
              <a:t>процеса</a:t>
            </a:r>
            <a:r>
              <a:rPr lang="ru-RU" dirty="0"/>
              <a:t> на </a:t>
            </a:r>
            <a:r>
              <a:rPr lang="ru-RU" dirty="0" err="1"/>
              <a:t>обучение.Изучава</a:t>
            </a:r>
            <a:r>
              <a:rPr lang="ru-RU" dirty="0"/>
              <a:t> и </a:t>
            </a:r>
            <a:r>
              <a:rPr lang="ru-RU" dirty="0" err="1"/>
              <a:t>осмисля</a:t>
            </a:r>
            <a:r>
              <a:rPr lang="ru-RU" dirty="0"/>
              <a:t> опита на свои </a:t>
            </a:r>
            <a:r>
              <a:rPr lang="ru-RU" dirty="0" err="1"/>
              <a:t>колеги</a:t>
            </a:r>
            <a:r>
              <a:rPr lang="ru-RU" dirty="0"/>
              <a:t> и </a:t>
            </a:r>
            <a:r>
              <a:rPr lang="ru-RU" dirty="0" err="1"/>
              <a:t>пренася</a:t>
            </a:r>
            <a:r>
              <a:rPr lang="ru-RU" dirty="0"/>
              <a:t> </a:t>
            </a:r>
            <a:r>
              <a:rPr lang="ru-RU" dirty="0" err="1"/>
              <a:t>получените</a:t>
            </a:r>
            <a:r>
              <a:rPr lang="ru-RU" dirty="0"/>
              <a:t> знания в </a:t>
            </a:r>
            <a:r>
              <a:rPr lang="ru-RU" dirty="0" err="1"/>
              <a:t>практическата</a:t>
            </a:r>
            <a:r>
              <a:rPr lang="ru-RU" dirty="0"/>
              <a:t> си </a:t>
            </a:r>
            <a:r>
              <a:rPr lang="ru-RU" dirty="0" err="1"/>
              <a:t>преподавателска</a:t>
            </a:r>
            <a:r>
              <a:rPr lang="ru-RU" dirty="0"/>
              <a:t> </a:t>
            </a:r>
            <a:r>
              <a:rPr lang="ru-RU" dirty="0" err="1"/>
              <a:t>дейност</a:t>
            </a:r>
            <a:r>
              <a:rPr lang="ru-RU" dirty="0"/>
              <a:t>.</a:t>
            </a:r>
          </a:p>
          <a:p>
            <a:pPr marL="45720" indent="0">
              <a:buNone/>
            </a:pPr>
            <a:r>
              <a:rPr lang="ru-RU" dirty="0" err="1"/>
              <a:t>Убедени</a:t>
            </a:r>
            <a:r>
              <a:rPr lang="ru-RU" dirty="0"/>
              <a:t> в </a:t>
            </a:r>
            <a:r>
              <a:rPr lang="ru-RU" dirty="0" err="1"/>
              <a:t>кредото</a:t>
            </a:r>
            <a:r>
              <a:rPr lang="ru-RU" dirty="0"/>
              <a:t> на </a:t>
            </a:r>
            <a:r>
              <a:rPr lang="ru-RU" dirty="0" err="1"/>
              <a:t>гениалния</a:t>
            </a:r>
            <a:r>
              <a:rPr lang="ru-RU" dirty="0"/>
              <a:t>  Стив    Джобс „ Не е </a:t>
            </a:r>
            <a:r>
              <a:rPr lang="ru-RU" dirty="0" err="1"/>
              <a:t>направено</a:t>
            </a:r>
            <a:r>
              <a:rPr lang="ru-RU" dirty="0"/>
              <a:t>, </a:t>
            </a:r>
            <a:r>
              <a:rPr lang="ru-RU" dirty="0" err="1"/>
              <a:t>докато</a:t>
            </a:r>
            <a:r>
              <a:rPr lang="ru-RU" dirty="0"/>
              <a:t> не </a:t>
            </a:r>
            <a:r>
              <a:rPr lang="ru-RU" dirty="0" err="1"/>
              <a:t>бъде</a:t>
            </a:r>
            <a:r>
              <a:rPr lang="ru-RU" dirty="0"/>
              <a:t> </a:t>
            </a:r>
            <a:r>
              <a:rPr lang="ru-RU" dirty="0" err="1"/>
              <a:t>разпространено</a:t>
            </a:r>
            <a:r>
              <a:rPr lang="ru-RU" dirty="0"/>
              <a:t>“ </a:t>
            </a:r>
            <a:r>
              <a:rPr lang="ru-RU" dirty="0" err="1"/>
              <a:t>ние</a:t>
            </a:r>
            <a:r>
              <a:rPr lang="ru-RU" dirty="0"/>
              <a:t> </a:t>
            </a:r>
            <a:r>
              <a:rPr lang="ru-RU" dirty="0" err="1"/>
              <a:t>бихме</a:t>
            </a:r>
            <a:r>
              <a:rPr lang="ru-RU" dirty="0"/>
              <a:t> желали да </a:t>
            </a:r>
            <a:r>
              <a:rPr lang="ru-RU" dirty="0" err="1"/>
              <a:t>споделим</a:t>
            </a:r>
            <a:r>
              <a:rPr lang="ru-RU" dirty="0"/>
              <a:t>  опита ни по </a:t>
            </a:r>
            <a:r>
              <a:rPr lang="ru-RU" dirty="0" err="1"/>
              <a:t>прилагането</a:t>
            </a:r>
            <a:r>
              <a:rPr lang="ru-RU" dirty="0"/>
              <a:t>  на </a:t>
            </a:r>
            <a:r>
              <a:rPr lang="ru-RU" dirty="0" err="1"/>
              <a:t>някои</a:t>
            </a:r>
            <a:r>
              <a:rPr lang="ru-RU" dirty="0"/>
              <a:t> </a:t>
            </a:r>
            <a:r>
              <a:rPr lang="ru-RU" dirty="0" err="1"/>
              <a:t>интерактивни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 в </a:t>
            </a:r>
            <a:r>
              <a:rPr lang="ru-RU" dirty="0" err="1"/>
              <a:t>процеса</a:t>
            </a:r>
            <a:r>
              <a:rPr lang="ru-RU" dirty="0"/>
              <a:t> на обучение  на </a:t>
            </a:r>
            <a:r>
              <a:rPr lang="ru-RU" dirty="0" err="1"/>
              <a:t>студентите</a:t>
            </a:r>
            <a:r>
              <a:rPr lang="ru-RU" dirty="0"/>
              <a:t> в </a:t>
            </a:r>
            <a:r>
              <a:rPr lang="ru-RU" dirty="0" err="1"/>
              <a:t>семинарните</a:t>
            </a:r>
            <a:r>
              <a:rPr lang="ru-RU" dirty="0"/>
              <a:t> упражнения по </a:t>
            </a:r>
            <a:r>
              <a:rPr lang="ru-RU" dirty="0" err="1"/>
              <a:t>различни</a:t>
            </a:r>
            <a:r>
              <a:rPr lang="ru-RU" dirty="0"/>
              <a:t> математически </a:t>
            </a:r>
            <a:r>
              <a:rPr lang="ru-RU" dirty="0" err="1"/>
              <a:t>дисциплини</a:t>
            </a:r>
            <a:r>
              <a:rPr lang="ru-RU" dirty="0"/>
              <a:t>.</a:t>
            </a:r>
          </a:p>
          <a:p>
            <a:pPr marL="45720" indent="0">
              <a:buNone/>
            </a:pPr>
            <a:r>
              <a:rPr lang="ru-RU" dirty="0"/>
              <a:t>При </a:t>
            </a:r>
            <a:r>
              <a:rPr lang="ru-RU" dirty="0" err="1"/>
              <a:t>изучаване</a:t>
            </a:r>
            <a:r>
              <a:rPr lang="ru-RU" dirty="0"/>
              <a:t> на </a:t>
            </a:r>
            <a:r>
              <a:rPr lang="ru-RU" dirty="0" err="1"/>
              <a:t>различни</a:t>
            </a:r>
            <a:r>
              <a:rPr lang="ru-RU" dirty="0"/>
              <a:t>  математически </a:t>
            </a:r>
            <a:r>
              <a:rPr lang="ru-RU" dirty="0" err="1"/>
              <a:t>дисциплини</a:t>
            </a:r>
            <a:r>
              <a:rPr lang="ru-RU" dirty="0"/>
              <a:t> в </a:t>
            </a:r>
            <a:r>
              <a:rPr lang="ru-RU" dirty="0" err="1"/>
              <a:t>семинарните</a:t>
            </a:r>
            <a:r>
              <a:rPr lang="ru-RU" dirty="0"/>
              <a:t> упражнения </a:t>
            </a:r>
            <a:r>
              <a:rPr lang="ru-RU" dirty="0" err="1"/>
              <a:t>може</a:t>
            </a:r>
            <a:r>
              <a:rPr lang="ru-RU" dirty="0"/>
              <a:t> да се </a:t>
            </a:r>
            <a:r>
              <a:rPr lang="ru-RU" dirty="0" err="1"/>
              <a:t>използва</a:t>
            </a:r>
            <a:r>
              <a:rPr lang="ru-RU" dirty="0"/>
              <a:t>  </a:t>
            </a:r>
            <a:r>
              <a:rPr lang="ru-RU" dirty="0" err="1"/>
              <a:t>интерактивния</a:t>
            </a:r>
            <a:r>
              <a:rPr lang="ru-RU" dirty="0"/>
              <a:t> метод  „</a:t>
            </a:r>
            <a:r>
              <a:rPr lang="ru-RU" dirty="0" err="1"/>
              <a:t>мозъчна</a:t>
            </a:r>
            <a:r>
              <a:rPr lang="ru-RU" dirty="0"/>
              <a:t> атака“ (</a:t>
            </a:r>
            <a:r>
              <a:rPr lang="ru-RU" dirty="0" err="1"/>
              <a:t>брейнсторминг</a:t>
            </a:r>
            <a:r>
              <a:rPr lang="ru-RU" dirty="0"/>
              <a:t>).</a:t>
            </a:r>
          </a:p>
          <a:p>
            <a:pPr marL="45720" indent="0">
              <a:buNone/>
            </a:pPr>
            <a:r>
              <a:rPr lang="ru-RU" dirty="0"/>
              <a:t>При </a:t>
            </a:r>
            <a:r>
              <a:rPr lang="ru-RU" dirty="0" err="1"/>
              <a:t>прилагането</a:t>
            </a:r>
            <a:r>
              <a:rPr lang="ru-RU" dirty="0"/>
              <a:t> </a:t>
            </a:r>
            <a:r>
              <a:rPr lang="ru-RU" dirty="0" err="1"/>
              <a:t>му</a:t>
            </a:r>
            <a:r>
              <a:rPr lang="ru-RU" dirty="0"/>
              <a:t> в </a:t>
            </a:r>
            <a:r>
              <a:rPr lang="ru-RU" dirty="0" err="1"/>
              <a:t>учебна</a:t>
            </a:r>
            <a:r>
              <a:rPr lang="ru-RU" dirty="0"/>
              <a:t> среда е добре да се </a:t>
            </a:r>
            <a:r>
              <a:rPr lang="ru-RU" dirty="0" err="1"/>
              <a:t>спазват</a:t>
            </a:r>
            <a:r>
              <a:rPr lang="ru-RU" dirty="0"/>
              <a:t> </a:t>
            </a:r>
            <a:r>
              <a:rPr lang="ru-RU" dirty="0" err="1"/>
              <a:t>следните</a:t>
            </a:r>
            <a:r>
              <a:rPr lang="ru-RU" dirty="0"/>
              <a:t> </a:t>
            </a:r>
            <a:r>
              <a:rPr lang="ru-RU" dirty="0" err="1"/>
              <a:t>изисквания</a:t>
            </a:r>
            <a:r>
              <a:rPr lang="ru-RU" dirty="0"/>
              <a:t> :</a:t>
            </a:r>
          </a:p>
        </p:txBody>
      </p:sp>
    </p:spTree>
    <p:extLst>
      <p:ext uri="{BB962C8B-B14F-4D97-AF65-F5344CB8AC3E}">
        <p14:creationId xmlns:p14="http://schemas.microsoft.com/office/powerpoint/2010/main" val="96682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95536" y="332656"/>
            <a:ext cx="8417024" cy="6211024"/>
          </a:xfrm>
        </p:spPr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bg-BG" dirty="0"/>
              <a:t>Всеки  студент  може да предлага идеи за решаване на поставения проблем,  дори и такива, които не умее добре да аргументира;</a:t>
            </a:r>
          </a:p>
          <a:p>
            <a:pPr lvl="0">
              <a:buFont typeface="Arial" pitchFamily="34" charset="0"/>
              <a:buChar char="•"/>
            </a:pPr>
            <a:r>
              <a:rPr lang="bg-BG" dirty="0"/>
              <a:t>Предложените идеи не се обсъждат, не се критикуват,  но могат да бъдат доразвити от други участници от групата, а така също  и да се комбинират  с други идеи;</a:t>
            </a:r>
          </a:p>
          <a:p>
            <a:pPr lvl="0">
              <a:buFont typeface="Arial" pitchFamily="34" charset="0"/>
              <a:buChar char="•"/>
            </a:pPr>
            <a:r>
              <a:rPr lang="bg-BG" dirty="0"/>
              <a:t>Всеки учащ  може да се изказва няколкократно;</a:t>
            </a:r>
          </a:p>
          <a:p>
            <a:pPr lvl="0">
              <a:buFont typeface="Arial" pitchFamily="34" charset="0"/>
              <a:buChar char="•"/>
            </a:pPr>
            <a:r>
              <a:rPr lang="bg-BG" dirty="0"/>
              <a:t>Всички предложения се записват, като се стимулира увереността на студентите в собствените сили;</a:t>
            </a:r>
          </a:p>
          <a:p>
            <a:pPr lvl="0">
              <a:buFont typeface="Arial" pitchFamily="34" charset="0"/>
              <a:buChar char="•"/>
            </a:pPr>
            <a:r>
              <a:rPr lang="bg-BG" dirty="0" smtClean="0"/>
              <a:t>Поощрява </a:t>
            </a:r>
            <a:r>
              <a:rPr lang="bg-BG" dirty="0"/>
              <a:t>се участието на всеки обучаем, съобразно неговите </a:t>
            </a:r>
            <a:r>
              <a:rPr lang="bg-BG" dirty="0" smtClean="0"/>
              <a:t>възможности;</a:t>
            </a:r>
          </a:p>
          <a:p>
            <a:pPr lvl="0">
              <a:buFont typeface="Arial" pitchFamily="34" charset="0"/>
              <a:buChar char="•"/>
            </a:pPr>
            <a:r>
              <a:rPr lang="bg-BG" dirty="0" smtClean="0"/>
              <a:t>Творческата  </a:t>
            </a:r>
            <a:r>
              <a:rPr lang="bg-BG" dirty="0"/>
              <a:t>енергия на участниците се насочва към многообразие от идеи.</a:t>
            </a:r>
          </a:p>
          <a:p>
            <a:pPr marL="45720" indent="0">
              <a:buNone/>
            </a:pPr>
            <a:r>
              <a:rPr lang="ru-RU" dirty="0" err="1"/>
              <a:t>Методическите</a:t>
            </a:r>
            <a:r>
              <a:rPr lang="ru-RU" dirty="0"/>
              <a:t> </a:t>
            </a:r>
            <a:r>
              <a:rPr lang="ru-RU" dirty="0" err="1"/>
              <a:t>стъпки</a:t>
            </a:r>
            <a:r>
              <a:rPr lang="ru-RU" dirty="0"/>
              <a:t> за </a:t>
            </a:r>
            <a:r>
              <a:rPr lang="ru-RU" dirty="0" err="1"/>
              <a:t>реализиране</a:t>
            </a:r>
            <a:r>
              <a:rPr lang="ru-RU" dirty="0"/>
              <a:t> на </a:t>
            </a:r>
            <a:r>
              <a:rPr lang="ru-RU" dirty="0" err="1"/>
              <a:t>интерактивния</a:t>
            </a:r>
            <a:r>
              <a:rPr lang="ru-RU" dirty="0"/>
              <a:t> метод „</a:t>
            </a:r>
            <a:r>
              <a:rPr lang="ru-RU" dirty="0" err="1"/>
              <a:t>мозъчна</a:t>
            </a:r>
            <a:r>
              <a:rPr lang="ru-RU" dirty="0"/>
              <a:t> атака“ в </a:t>
            </a:r>
            <a:r>
              <a:rPr lang="ru-RU" dirty="0" err="1"/>
              <a:t>семинарните</a:t>
            </a:r>
            <a:r>
              <a:rPr lang="ru-RU" dirty="0"/>
              <a:t> упражнения </a:t>
            </a:r>
            <a:r>
              <a:rPr lang="ru-RU" dirty="0" err="1"/>
              <a:t>са</a:t>
            </a:r>
            <a:r>
              <a:rPr lang="ru-RU" dirty="0"/>
              <a:t>: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11005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216</TotalTime>
  <Words>725</Words>
  <Application>Microsoft Office PowerPoint</Application>
  <PresentationFormat>On-screen Show (4:3)</PresentationFormat>
  <Paragraphs>64</Paragraphs>
  <Slides>20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Slipstream</vt:lpstr>
      <vt:lpstr>Уравнение</vt:lpstr>
      <vt:lpstr>ИНТЕРАКТИВНИТЕ МЕТОДИ – НЕОБХОДИМ КОМПОНЕНТ В ОБУЧЕНИЕТО НА СТУДЕНТИТЕ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Благодаря за вниманието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ИНТЕРАКТИВНИТЕ МЕТОДИ – НЕОБХОДИМ КОМПОНЕНТ В ОБУЧЕНИЕТО НА СТУДЕНТИТЕ</dc:title>
  <dc:creator>user</dc:creator>
  <cp:lastModifiedBy>user</cp:lastModifiedBy>
  <cp:revision>33</cp:revision>
  <dcterms:created xsi:type="dcterms:W3CDTF">2014-09-24T17:38:31Z</dcterms:created>
  <dcterms:modified xsi:type="dcterms:W3CDTF">2014-09-25T05:04:36Z</dcterms:modified>
</cp:coreProperties>
</file>