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34F8-D0E1-4DC8-954D-86E1A37C1C00}" type="datetimeFigureOut">
              <a:rPr lang="bg-BG" smtClean="0"/>
              <a:t>26.11.2015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005B-BC3D-4B4B-88A2-B64BEDF7B2F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3833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34F8-D0E1-4DC8-954D-86E1A37C1C00}" type="datetimeFigureOut">
              <a:rPr lang="bg-BG" smtClean="0"/>
              <a:t>26.11.2015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005B-BC3D-4B4B-88A2-B64BEDF7B2F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3886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34F8-D0E1-4DC8-954D-86E1A37C1C00}" type="datetimeFigureOut">
              <a:rPr lang="bg-BG" smtClean="0"/>
              <a:t>26.11.2015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005B-BC3D-4B4B-88A2-B64BEDF7B2F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048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34F8-D0E1-4DC8-954D-86E1A37C1C00}" type="datetimeFigureOut">
              <a:rPr lang="bg-BG" smtClean="0"/>
              <a:t>26.11.2015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005B-BC3D-4B4B-88A2-B64BEDF7B2F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21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34F8-D0E1-4DC8-954D-86E1A37C1C00}" type="datetimeFigureOut">
              <a:rPr lang="bg-BG" smtClean="0"/>
              <a:t>26.11.2015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005B-BC3D-4B4B-88A2-B64BEDF7B2F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412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34F8-D0E1-4DC8-954D-86E1A37C1C00}" type="datetimeFigureOut">
              <a:rPr lang="bg-BG" smtClean="0"/>
              <a:t>26.11.2015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005B-BC3D-4B4B-88A2-B64BEDF7B2F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43622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34F8-D0E1-4DC8-954D-86E1A37C1C00}" type="datetimeFigureOut">
              <a:rPr lang="bg-BG" smtClean="0"/>
              <a:t>26.11.2015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005B-BC3D-4B4B-88A2-B64BEDF7B2F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339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34F8-D0E1-4DC8-954D-86E1A37C1C00}" type="datetimeFigureOut">
              <a:rPr lang="bg-BG" smtClean="0"/>
              <a:t>26.11.2015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005B-BC3D-4B4B-88A2-B64BEDF7B2F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2176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34F8-D0E1-4DC8-954D-86E1A37C1C00}" type="datetimeFigureOut">
              <a:rPr lang="bg-BG" smtClean="0"/>
              <a:t>26.11.2015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005B-BC3D-4B4B-88A2-B64BEDF7B2F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6214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34F8-D0E1-4DC8-954D-86E1A37C1C00}" type="datetimeFigureOut">
              <a:rPr lang="bg-BG" smtClean="0"/>
              <a:t>26.11.2015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005B-BC3D-4B4B-88A2-B64BEDF7B2F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69399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34F8-D0E1-4DC8-954D-86E1A37C1C00}" type="datetimeFigureOut">
              <a:rPr lang="bg-BG" smtClean="0"/>
              <a:t>26.11.2015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005B-BC3D-4B4B-88A2-B64BEDF7B2F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26659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534F8-D0E1-4DC8-954D-86E1A37C1C00}" type="datetimeFigureOut">
              <a:rPr lang="bg-BG" smtClean="0"/>
              <a:t>26.11.2015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6005B-BC3D-4B4B-88A2-B64BEDF7B2F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3444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305177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bg-BG" dirty="0" smtClean="0"/>
              <a:t>Някои акценти от реализацията на диференцирано обучение във висшето училище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501008"/>
            <a:ext cx="6400800" cy="182460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bg-BG" dirty="0" smtClean="0"/>
              <a:t>Доц. д-р Лиляна Каракашева</a:t>
            </a:r>
          </a:p>
          <a:p>
            <a:r>
              <a:rPr lang="bg-BG" dirty="0" smtClean="0"/>
              <a:t>ШУ „Епископ Константин Преславски“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93037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bg-BG" dirty="0" smtClean="0"/>
              <a:t>      Заданията за самостоятелна работа могат да се групират по различни показатели:</a:t>
            </a:r>
          </a:p>
          <a:p>
            <a:pPr algn="just"/>
            <a:r>
              <a:rPr lang="bg-BG" dirty="0" smtClean="0"/>
              <a:t>По обем;</a:t>
            </a:r>
          </a:p>
          <a:p>
            <a:pPr algn="just"/>
            <a:r>
              <a:rPr lang="bg-BG" dirty="0" smtClean="0"/>
              <a:t>По трудност;</a:t>
            </a:r>
          </a:p>
          <a:p>
            <a:pPr algn="just"/>
            <a:r>
              <a:rPr lang="bg-BG" dirty="0" smtClean="0"/>
              <a:t>По степен на самостоятелност;</a:t>
            </a:r>
          </a:p>
          <a:p>
            <a:pPr algn="just"/>
            <a:r>
              <a:rPr lang="bg-BG" dirty="0" smtClean="0"/>
              <a:t>По няколко от тези признака.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43625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bg-BG" dirty="0" smtClean="0"/>
              <a:t> Съобразно нивото на знания, умения и воля у обучаващите се, преподавателя може да избере правилния подход, който гарантира ефективност на възложената самосотятелна работа:</a:t>
            </a:r>
          </a:p>
          <a:p>
            <a:pPr algn="just">
              <a:buFont typeface="Wingdings" pitchFamily="2" charset="2"/>
              <a:buChar char="Ø"/>
            </a:pPr>
            <a:r>
              <a:rPr lang="bg-BG" dirty="0"/>
              <a:t> </a:t>
            </a:r>
            <a:r>
              <a:rPr lang="bg-BG" dirty="0" smtClean="0"/>
              <a:t>При ниски нива на знания, умения и воля преподавателят поема ръководната си роля в обучението;</a:t>
            </a:r>
          </a:p>
          <a:p>
            <a:pPr algn="just">
              <a:buFont typeface="Wingdings" pitchFamily="2" charset="2"/>
              <a:buChar char="Ø"/>
            </a:pPr>
            <a:r>
              <a:rPr lang="bg-BG" dirty="0" smtClean="0"/>
              <a:t> При ниски нива на знания и умения, но се констатира наличие на силна воля, студентът трябва да бъде непрекъснато подпомаган, насърчаван и стимулиран от преподавателя; 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2623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bg-BG" dirty="0" smtClean="0"/>
              <a:t> При високи нива на знания и умения, но липса на воля, преподавателят трябва непрекъснато да мотивира по подходящ начин студентите;</a:t>
            </a:r>
          </a:p>
          <a:p>
            <a:pPr algn="just">
              <a:buFont typeface="Wingdings" pitchFamily="2" charset="2"/>
              <a:buChar char="Ø"/>
            </a:pPr>
            <a:r>
              <a:rPr lang="bg-BG" dirty="0"/>
              <a:t> </a:t>
            </a:r>
            <a:r>
              <a:rPr lang="bg-BG" dirty="0" smtClean="0"/>
              <a:t>При високи нива на знания и умения и наличие на силна воля преподавателят трябва да осигури подходяща среда за самообучение и да стимулира мотивацията у студентите за високи постижения.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63575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bg-BG" dirty="0" smtClean="0"/>
              <a:t>Кога заданията за самостоятелна работа са ефективни?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bg-BG" dirty="0" smtClean="0"/>
              <a:t>    </a:t>
            </a:r>
          </a:p>
          <a:p>
            <a:pPr marL="0" indent="0" algn="just">
              <a:buNone/>
            </a:pPr>
            <a:r>
              <a:rPr lang="bg-BG" dirty="0" smtClean="0"/>
              <a:t> Когато  тези задания регулярно се проверяват чрез  различните форми на текущ контрол и/или се прилага технологията „студентско учебно портфолио“. 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77530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bg-BG" dirty="0" smtClean="0"/>
              <a:t>  Трябва да отбележим, че съществуват  и редица </a:t>
            </a:r>
            <a:r>
              <a:rPr lang="bg-BG" b="1" dirty="0" smtClean="0"/>
              <a:t>проблеми</a:t>
            </a:r>
            <a:r>
              <a:rPr lang="bg-BG" dirty="0" smtClean="0"/>
              <a:t> при диференциацията в обучението във висшето училище. Някои от тях са:</a:t>
            </a:r>
          </a:p>
          <a:p>
            <a:pPr algn="just">
              <a:buFont typeface="Wingdings" pitchFamily="2" charset="2"/>
              <a:buChar char="Ø"/>
            </a:pPr>
            <a:r>
              <a:rPr lang="bg-BG" dirty="0" smtClean="0"/>
              <a:t>   Диагностични – осъществяването на реална диференциация е възможно, ако преподавателят притежава диагностична компетентност;</a:t>
            </a:r>
          </a:p>
          <a:p>
            <a:pPr algn="just">
              <a:buFont typeface="Wingdings" pitchFamily="2" charset="2"/>
              <a:buChar char="Ø"/>
            </a:pPr>
            <a:r>
              <a:rPr lang="bg-BG" dirty="0" smtClean="0"/>
              <a:t>   Дидактически – подготовката на диференцирани  задания по всеки раздел от съответната математическа дисциплина е свързана и с дидактическата обработка на учебното съдържание;</a:t>
            </a:r>
          </a:p>
          <a:p>
            <a:pPr algn="just">
              <a:buFont typeface="Wingdings" pitchFamily="2" charset="2"/>
              <a:buChar char="Ø"/>
            </a:pPr>
            <a:r>
              <a:rPr lang="bg-BG" dirty="0" smtClean="0"/>
              <a:t>Организационни-подготовката, реализацията и управлението на диференцирано обучение  изисква голям ресурс време от страна на преподавателя;</a:t>
            </a:r>
          </a:p>
          <a:p>
            <a:pPr algn="just">
              <a:buFont typeface="Wingdings" pitchFamily="2" charset="2"/>
              <a:buChar char="Ø"/>
            </a:pPr>
            <a:r>
              <a:rPr lang="bg-BG" dirty="0" smtClean="0"/>
              <a:t>Мотивационни-при немалка част от студентите липсва мотивация за високи постижения. </a:t>
            </a:r>
          </a:p>
          <a:p>
            <a:pPr algn="just">
              <a:buFont typeface="Wingdings" pitchFamily="2" charset="2"/>
              <a:buChar char="Ø"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66077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bg-BG" dirty="0" smtClean="0"/>
              <a:t>Вместо заключение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bg-BG" dirty="0" smtClean="0"/>
              <a:t>   И независимо от проблемите, ние сме убедени, че прилагането на диференцирания подход в обучението във висшето училище способства за утвърждаване на силни мотиви за учене у едни студенти, но и поражда такива мотиви у други студенти, при които те липсват. Този подход способства за максимална реализация на личностния потенциал на всеки студент.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861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23762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bg-BG" dirty="0" smtClean="0"/>
              <a:t>Благодаря за вниманието!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bg-BG" dirty="0" smtClean="0"/>
              <a:t>За контакти:</a:t>
            </a:r>
          </a:p>
          <a:p>
            <a:r>
              <a:rPr lang="en-US" dirty="0" smtClean="0"/>
              <a:t>lkarakasheva@mail.bg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79644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bg-BG" dirty="0" smtClean="0"/>
              <a:t>  </a:t>
            </a:r>
          </a:p>
          <a:p>
            <a:pPr marL="0" indent="0" algn="just">
              <a:buNone/>
            </a:pPr>
            <a:r>
              <a:rPr lang="bg-BG" dirty="0" smtClean="0"/>
              <a:t> Индивидуалността, творчеството и самостоятелното мислене са ценностите на информационното общество, в което живеем.</a:t>
            </a:r>
          </a:p>
          <a:p>
            <a:pPr marL="0" indent="0" algn="just">
              <a:buNone/>
            </a:pPr>
            <a:r>
              <a:rPr lang="bg-BG" dirty="0" smtClean="0"/>
              <a:t>Тези качества могат да бъдат формирани у студентите в процеса на професионалната им подготовка чрез усъвършенстване на процеса на обучение  във висшето училище, особено в дидактико-методически аспект. 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822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bg-BG" dirty="0" smtClean="0"/>
              <a:t>  </a:t>
            </a:r>
          </a:p>
          <a:p>
            <a:pPr marL="0" indent="0" algn="just">
              <a:buNone/>
            </a:pPr>
            <a:r>
              <a:rPr lang="bg-BG" dirty="0" smtClean="0"/>
              <a:t>Спецификата на студентската общност и процеса на масовизиране на висшето образование през настоящия век налагат усъвършенстване на организацията на образователната среда, която да благоприятства оптималното развитие на способностите на всеки студент.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78463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bg-BG" dirty="0" smtClean="0"/>
              <a:t> Известно е, че съставът на групата от студенти от съответната специалност е разнороден по отношение на:</a:t>
            </a:r>
          </a:p>
          <a:p>
            <a:pPr algn="just"/>
            <a:r>
              <a:rPr lang="bg-BG" dirty="0" smtClean="0"/>
              <a:t>Равнище на математически знания  и умения от средното училище</a:t>
            </a:r>
            <a:r>
              <a:rPr lang="en-US" dirty="0" smtClean="0"/>
              <a:t> (</a:t>
            </a:r>
            <a:r>
              <a:rPr lang="bg-BG" dirty="0" smtClean="0"/>
              <a:t>пълнота, дълбочина, действеност</a:t>
            </a:r>
            <a:r>
              <a:rPr lang="en-US" dirty="0" smtClean="0"/>
              <a:t>)</a:t>
            </a:r>
            <a:r>
              <a:rPr lang="bg-BG" dirty="0" smtClean="0"/>
              <a:t>;</a:t>
            </a:r>
          </a:p>
          <a:p>
            <a:pPr algn="just"/>
            <a:r>
              <a:rPr lang="bg-BG" dirty="0" smtClean="0"/>
              <a:t>Равнище на познавателната и практическа самостоятелност  и активност;</a:t>
            </a:r>
          </a:p>
          <a:p>
            <a:pPr algn="just"/>
            <a:r>
              <a:rPr lang="bg-BG" dirty="0" smtClean="0"/>
              <a:t>Мотивация за учене;</a:t>
            </a:r>
          </a:p>
          <a:p>
            <a:pPr algn="just"/>
            <a:r>
              <a:rPr lang="bg-BG" dirty="0" smtClean="0"/>
              <a:t>Възраст;</a:t>
            </a:r>
          </a:p>
          <a:p>
            <a:pPr algn="just"/>
            <a:r>
              <a:rPr lang="bg-BG" dirty="0" smtClean="0"/>
              <a:t>Равнище на волево развитие и т.н.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42582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g-BG" dirty="0" smtClean="0"/>
              <a:t>   От друга страна, от психологията е известно, че в процеса на възприемане, обработване, съхраняване и възпроизвеждане на знанието съществуват големи различия при различните индивиди. Отчитането на тези различия налага адаптиране на преподаването и във висшето училище. Съобразяването с индивидуалните особености</a:t>
            </a:r>
            <a:r>
              <a:rPr lang="en-US" dirty="0" smtClean="0"/>
              <a:t> (</a:t>
            </a:r>
            <a:r>
              <a:rPr lang="bg-BG" dirty="0" smtClean="0"/>
              <a:t>напр. доминиращ когнитивен стил на учене и вътрешна мотивация</a:t>
            </a:r>
            <a:r>
              <a:rPr lang="en-US" dirty="0" smtClean="0"/>
              <a:t>)</a:t>
            </a:r>
            <a:r>
              <a:rPr lang="bg-BG" dirty="0" smtClean="0"/>
              <a:t> и учебните възможности на студентите означава да се провежда диференцирано обучение.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86640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3285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g-BG" dirty="0" smtClean="0"/>
              <a:t>   В българското висше училище основни организационни форми на обучение по математическите дисциплини са:</a:t>
            </a:r>
          </a:p>
          <a:p>
            <a:pPr algn="just"/>
            <a:r>
              <a:rPr lang="bg-BG" dirty="0" smtClean="0"/>
              <a:t>Лекция;</a:t>
            </a:r>
          </a:p>
          <a:p>
            <a:pPr algn="just"/>
            <a:r>
              <a:rPr lang="bg-BG" dirty="0" smtClean="0"/>
              <a:t> Семинарно упражнение;</a:t>
            </a:r>
          </a:p>
          <a:p>
            <a:pPr algn="just"/>
            <a:r>
              <a:rPr lang="bg-BG" dirty="0" smtClean="0"/>
              <a:t> Самостоятелна работа. </a:t>
            </a:r>
          </a:p>
          <a:p>
            <a:pPr marL="0" indent="0" algn="just">
              <a:buNone/>
            </a:pPr>
            <a:r>
              <a:rPr lang="bg-BG" dirty="0"/>
              <a:t> </a:t>
            </a:r>
            <a:r>
              <a:rPr lang="bg-BG" dirty="0" smtClean="0"/>
              <a:t> Последната форма на обучение има две разновидности-самостоятелна работа под ръководството на преподавателя и студентска самостоятелна работа.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66716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dirty="0" smtClean="0"/>
              <a:t>  В реалната учебна практика по време на семинарните упражнения обикновено се работи с темп и на равнище, ориентирани към „средностатистическия“ студент. Със студентите, които имат затруднения при усвояване на конкретния учебен материал, както и със студентите с математически способности може и трябва да се работи  чрез организационната форма-самостоятелна работа в двете й разновидности.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98496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bg-BG" dirty="0" smtClean="0"/>
              <a:t>  Самостоятелната работа на студента се явява средство за индивидуално стимулиране на всеки студент  да развие пълноценно способностите си и да достигне възможното за него най-високо ниво на математическо развитие. За целта обаче  е необходимо да  се изготвят индивидуализирани задания за самостоятелна работа, които отчитат равнището на математически знания и умения.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13902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7525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dirty="0" smtClean="0"/>
              <a:t> Тези задания могат да бъдат групирани така:</a:t>
            </a:r>
          </a:p>
          <a:p>
            <a:pPr algn="just">
              <a:buFont typeface="Wingdings" pitchFamily="2" charset="2"/>
              <a:buChar char="Ø"/>
            </a:pPr>
            <a:r>
              <a:rPr lang="bg-BG" dirty="0" smtClean="0"/>
              <a:t>Системи от задачи за самостоятелна работа, чиято цел е да се отстранят съществуващи пропуски в наличните знания и умения;</a:t>
            </a:r>
          </a:p>
          <a:p>
            <a:pPr algn="just">
              <a:buFont typeface="Wingdings" pitchFamily="2" charset="2"/>
              <a:buChar char="Ø"/>
            </a:pPr>
            <a:r>
              <a:rPr lang="bg-BG" dirty="0" smtClean="0"/>
              <a:t>Системи от задачи за самостоятелна работа, чиято цел е да се задълбочат знанията, да се усъвършенстват уменията у студентите да прилагат  изучените теореми и в резултат да се разширят интересите им. 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4067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805</Words>
  <Application>Microsoft Office PowerPoint</Application>
  <PresentationFormat>On-screen Show (4:3)</PresentationFormat>
  <Paragraphs>48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Някои акценти от реализацията на диференцирано обучение във висшето училище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Кога заданията за самостоятелна работа са ефективни?</vt:lpstr>
      <vt:lpstr>PowerPoint Presentation</vt:lpstr>
      <vt:lpstr>Вместо заключение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Някои акценти от реализацията на диференцирано обучение във висшето училище</dc:title>
  <dc:creator>user</dc:creator>
  <cp:lastModifiedBy>user</cp:lastModifiedBy>
  <cp:revision>17</cp:revision>
  <dcterms:created xsi:type="dcterms:W3CDTF">2015-11-26T08:29:20Z</dcterms:created>
  <dcterms:modified xsi:type="dcterms:W3CDTF">2015-11-26T12:31:36Z</dcterms:modified>
</cp:coreProperties>
</file>